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05" r:id="rId29"/>
    <p:sldId id="306" r:id="rId30"/>
    <p:sldId id="307" r:id="rId31"/>
    <p:sldId id="308" r:id="rId32"/>
    <p:sldId id="275" r:id="rId33"/>
    <p:sldId id="276" r:id="rId34"/>
    <p:sldId id="277" r:id="rId35"/>
    <p:sldId id="278" r:id="rId36"/>
    <p:sldId id="279" r:id="rId37"/>
    <p:sldId id="280" r:id="rId38"/>
    <p:sldId id="309" r:id="rId39"/>
    <p:sldId id="310" r:id="rId40"/>
    <p:sldId id="313" r:id="rId41"/>
    <p:sldId id="311" r:id="rId42"/>
    <p:sldId id="312" r:id="rId43"/>
    <p:sldId id="281" r:id="rId44"/>
    <p:sldId id="282" r:id="rId45"/>
    <p:sldId id="283" r:id="rId46"/>
    <p:sldId id="284" r:id="rId47"/>
    <p:sldId id="314" r:id="rId48"/>
    <p:sldId id="315" r:id="rId49"/>
    <p:sldId id="316" r:id="rId50"/>
    <p:sldId id="317" r:id="rId51"/>
    <p:sldId id="318" r:id="rId52"/>
    <p:sldId id="286" r:id="rId53"/>
    <p:sldId id="287" r:id="rId54"/>
    <p:sldId id="289" r:id="rId55"/>
    <p:sldId id="319" r:id="rId56"/>
    <p:sldId id="320" r:id="rId57"/>
    <p:sldId id="290" r:id="rId58"/>
    <p:sldId id="291" r:id="rId59"/>
    <p:sldId id="292" r:id="rId60"/>
    <p:sldId id="293" r:id="rId61"/>
    <p:sldId id="321" r:id="rId62"/>
    <p:sldId id="322" r:id="rId63"/>
    <p:sldId id="323" r:id="rId64"/>
    <p:sldId id="324" r:id="rId65"/>
    <p:sldId id="325" r:id="rId66"/>
    <p:sldId id="298" r:id="rId67"/>
    <p:sldId id="297" r:id="rId68"/>
    <p:sldId id="302" r:id="rId69"/>
    <p:sldId id="303" r:id="rId70"/>
    <p:sldId id="304" r:id="rId71"/>
  </p:sldIdLst>
  <p:sldSz cx="9144000" cy="6858000" type="screen4x3"/>
  <p:notesSz cx="6797675" cy="9928225"/>
  <p:defaultTextStyle>
    <a:defPPr>
      <a:defRPr lang="zh-TW"/>
    </a:defPPr>
    <a:lvl1pPr algn="l" rtl="0" fontAlgn="base">
      <a:spcBef>
        <a:spcPct val="0"/>
      </a:spcBef>
      <a:spcAft>
        <a:spcPct val="0"/>
      </a:spcAft>
      <a:defRPr kern="1200">
        <a:solidFill>
          <a:schemeClr val="tx1"/>
        </a:solidFill>
        <a:latin typeface="Arial" charset="0"/>
        <a:ea typeface="新細明體" pitchFamily="18" charset="-120"/>
        <a:cs typeface="+mn-cs"/>
      </a:defRPr>
    </a:lvl1pPr>
    <a:lvl2pPr marL="457200" algn="l" rtl="0" fontAlgn="base">
      <a:spcBef>
        <a:spcPct val="0"/>
      </a:spcBef>
      <a:spcAft>
        <a:spcPct val="0"/>
      </a:spcAft>
      <a:defRPr kern="1200">
        <a:solidFill>
          <a:schemeClr val="tx1"/>
        </a:solidFill>
        <a:latin typeface="Arial" charset="0"/>
        <a:ea typeface="新細明體" pitchFamily="18" charset="-120"/>
        <a:cs typeface="+mn-cs"/>
      </a:defRPr>
    </a:lvl2pPr>
    <a:lvl3pPr marL="914400" algn="l" rtl="0" fontAlgn="base">
      <a:spcBef>
        <a:spcPct val="0"/>
      </a:spcBef>
      <a:spcAft>
        <a:spcPct val="0"/>
      </a:spcAft>
      <a:defRPr kern="1200">
        <a:solidFill>
          <a:schemeClr val="tx1"/>
        </a:solidFill>
        <a:latin typeface="Arial" charset="0"/>
        <a:ea typeface="新細明體" pitchFamily="18" charset="-120"/>
        <a:cs typeface="+mn-cs"/>
      </a:defRPr>
    </a:lvl3pPr>
    <a:lvl4pPr marL="1371600" algn="l" rtl="0" fontAlgn="base">
      <a:spcBef>
        <a:spcPct val="0"/>
      </a:spcBef>
      <a:spcAft>
        <a:spcPct val="0"/>
      </a:spcAft>
      <a:defRPr kern="1200">
        <a:solidFill>
          <a:schemeClr val="tx1"/>
        </a:solidFill>
        <a:latin typeface="Arial" charset="0"/>
        <a:ea typeface="新細明體" pitchFamily="18" charset="-120"/>
        <a:cs typeface="+mn-cs"/>
      </a:defRPr>
    </a:lvl4pPr>
    <a:lvl5pPr marL="1828800" algn="l" rtl="0" fontAlgn="base">
      <a:spcBef>
        <a:spcPct val="0"/>
      </a:spcBef>
      <a:spcAft>
        <a:spcPct val="0"/>
      </a:spcAft>
      <a:defRPr kern="1200">
        <a:solidFill>
          <a:schemeClr val="tx1"/>
        </a:solidFill>
        <a:latin typeface="Arial" charset="0"/>
        <a:ea typeface="新細明體" pitchFamily="18" charset="-120"/>
        <a:cs typeface="+mn-cs"/>
      </a:defRPr>
    </a:lvl5pPr>
    <a:lvl6pPr marL="2286000" algn="l" defTabSz="914400" rtl="0" eaLnBrk="1" latinLnBrk="0" hangingPunct="1">
      <a:defRPr kern="1200">
        <a:solidFill>
          <a:schemeClr val="tx1"/>
        </a:solidFill>
        <a:latin typeface="Arial" charset="0"/>
        <a:ea typeface="新細明體" pitchFamily="18" charset="-120"/>
        <a:cs typeface="+mn-cs"/>
      </a:defRPr>
    </a:lvl6pPr>
    <a:lvl7pPr marL="2743200" algn="l" defTabSz="914400" rtl="0" eaLnBrk="1" latinLnBrk="0" hangingPunct="1">
      <a:defRPr kern="1200">
        <a:solidFill>
          <a:schemeClr val="tx1"/>
        </a:solidFill>
        <a:latin typeface="Arial" charset="0"/>
        <a:ea typeface="新細明體" pitchFamily="18" charset="-120"/>
        <a:cs typeface="+mn-cs"/>
      </a:defRPr>
    </a:lvl7pPr>
    <a:lvl8pPr marL="3200400" algn="l" defTabSz="914400" rtl="0" eaLnBrk="1" latinLnBrk="0" hangingPunct="1">
      <a:defRPr kern="1200">
        <a:solidFill>
          <a:schemeClr val="tx1"/>
        </a:solidFill>
        <a:latin typeface="Arial" charset="0"/>
        <a:ea typeface="新細明體" pitchFamily="18" charset="-120"/>
        <a:cs typeface="+mn-cs"/>
      </a:defRPr>
    </a:lvl8pPr>
    <a:lvl9pPr marL="3657600" algn="l" defTabSz="914400" rtl="0" eaLnBrk="1" latinLnBrk="0" hangingPunct="1">
      <a:defRPr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240"/>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fld id="{A4238EEE-FCF8-4C16-94C1-55D3A7B535C8}" type="datetimeFigureOut">
              <a:rPr lang="zh-TW" altLang="en-US"/>
              <a:pPr>
                <a:defRPr/>
              </a:pPr>
              <a:t>2013/10/21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BAD873BE-B95A-406B-A575-A5AA0AD4DDF5}"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8E708BCA-6AB3-4EBF-906B-6799E02F7464}" type="datetimeFigureOut">
              <a:rPr lang="zh-TW" altLang="en-US"/>
              <a:pPr>
                <a:defRPr/>
              </a:pPr>
              <a:t>2013/10/21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9D58128-419D-4AE9-AD08-0EE08948496D}"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2AEA28F3-4D0B-4A4D-AF3B-82CAF7C8CD7B}" type="datetimeFigureOut">
              <a:rPr lang="zh-TW" altLang="en-US"/>
              <a:pPr>
                <a:defRPr/>
              </a:pPr>
              <a:t>2013/10/21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20A0742-E628-452C-B14F-7D0970527CC0}"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fld id="{D9688C78-2EB6-42B0-8F3C-7F4B76C3032D}" type="datetimeFigureOut">
              <a:rPr lang="zh-TW" altLang="en-US"/>
              <a:pPr>
                <a:defRPr/>
              </a:pPr>
              <a:t>2013/10/21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2CA78B7-69A5-4A69-AE36-6B88631AD444}"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D06A5779-7456-473E-80D5-1FC0F00F2CC9}" type="datetimeFigureOut">
              <a:rPr lang="zh-TW" altLang="en-US"/>
              <a:pPr>
                <a:defRPr/>
              </a:pPr>
              <a:t>2013/10/21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DD42F8AD-E838-4454-913B-79199162569B}"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EBEA1917-8CF7-40EB-A6CB-4D74638AAD3C}" type="datetimeFigureOut">
              <a:rPr lang="zh-TW" altLang="en-US"/>
              <a:pPr>
                <a:defRPr/>
              </a:pPr>
              <a:t>2013/10/21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AC0875FD-05C1-48E8-8B45-B8FD003E25A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fld id="{A869591B-30D5-4D19-83AA-D0724505A643}" type="datetimeFigureOut">
              <a:rPr lang="zh-TW" altLang="en-US"/>
              <a:pPr>
                <a:defRPr/>
              </a:pPr>
              <a:t>2013/10/21</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D46EB472-783F-40B6-88ED-3CADCAED465A}"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fld id="{59AD3572-19DA-45CB-BCAE-4E1F38369C8D}" type="datetimeFigureOut">
              <a:rPr lang="zh-TW" altLang="en-US"/>
              <a:pPr>
                <a:defRPr/>
              </a:pPr>
              <a:t>2013/10/21</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E751A649-EBEA-4892-8EBB-BB10A944A9DE}"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972281C0-BCFE-40CF-A601-A5603C63ACDC}" type="datetimeFigureOut">
              <a:rPr lang="zh-TW" altLang="en-US"/>
              <a:pPr>
                <a:defRPr/>
              </a:pPr>
              <a:t>2013/10/21</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CFFAC1A6-F44C-480E-AC0A-23E23461A412}"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156B270-CFE9-4BD5-8CD8-74F588FEE0B1}" type="datetimeFigureOut">
              <a:rPr lang="zh-TW" altLang="en-US"/>
              <a:pPr>
                <a:defRPr/>
              </a:pPr>
              <a:t>2013/10/21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5EC9228E-7817-4A17-A0FA-B061C5A768D8}"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7FC61E44-2DF9-4E00-8708-43F2CCF52922}" type="datetimeFigureOut">
              <a:rPr lang="zh-TW" altLang="en-US"/>
              <a:pPr>
                <a:defRPr/>
              </a:pPr>
              <a:t>2013/10/21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4953C860-0A48-4F80-8096-F001CEB0ACFD}"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8BD42A1-3E0F-4056-96A8-577C6467C7A6}" type="datetimeFigureOut">
              <a:rPr lang="zh-TW" altLang="en-US"/>
              <a:pPr>
                <a:defRPr/>
              </a:pPr>
              <a:t>2013/10/21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6E24559-095A-47A3-ADB3-13132A539B8F}"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hJhagDiQUNM&amp;feature=relmf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FaPYzMezV5c&amp;feature=relate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youtube.com/watch?v=vpyj2eGadY4&amp;feature=related"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hk.dictionary.yahoo.com/dictionary?p=mental%20ability"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標題 1"/>
          <p:cNvSpPr>
            <a:spLocks noGrp="1"/>
          </p:cNvSpPr>
          <p:nvPr>
            <p:ph type="ctrTitle"/>
          </p:nvPr>
        </p:nvSpPr>
        <p:spPr>
          <a:xfrm>
            <a:off x="755650" y="1557338"/>
            <a:ext cx="7772400" cy="1470025"/>
          </a:xfrm>
        </p:spPr>
        <p:txBody>
          <a:bodyPr/>
          <a:lstStyle/>
          <a:p>
            <a:pPr eaLnBrk="1" hangingPunct="1"/>
            <a:r>
              <a:rPr lang="en-US" altLang="zh-TW" smtClean="0"/>
              <a:t>Human Growth and Social Environment</a:t>
            </a:r>
            <a:endParaRPr lang="zh-TW" altLang="en-US" smtClean="0"/>
          </a:p>
        </p:txBody>
      </p:sp>
      <p:sp>
        <p:nvSpPr>
          <p:cNvPr id="13314" name="副標題 2"/>
          <p:cNvSpPr>
            <a:spLocks noGrp="1"/>
          </p:cNvSpPr>
          <p:nvPr>
            <p:ph type="subTitle" idx="1"/>
          </p:nvPr>
        </p:nvSpPr>
        <p:spPr>
          <a:xfrm>
            <a:off x="1371600" y="3886200"/>
            <a:ext cx="6400800" cy="2351112"/>
          </a:xfrm>
        </p:spPr>
        <p:txBody>
          <a:bodyPr/>
          <a:lstStyle/>
          <a:p>
            <a:pPr eaLnBrk="1" hangingPunct="1"/>
            <a:r>
              <a:rPr lang="en-US" altLang="zh-TW" b="1" dirty="0" smtClean="0">
                <a:solidFill>
                  <a:srgbClr val="7030A0"/>
                </a:solidFill>
              </a:rPr>
              <a:t>Lecture 4 – Developmental stage </a:t>
            </a:r>
          </a:p>
          <a:p>
            <a:pPr eaLnBrk="1" hangingPunct="1"/>
            <a:r>
              <a:rPr lang="en-US" altLang="zh-TW" b="1" dirty="0" smtClean="0">
                <a:solidFill>
                  <a:srgbClr val="7030A0"/>
                </a:solidFill>
              </a:rPr>
              <a:t>           (Early Childhood) </a:t>
            </a:r>
            <a:endParaRPr lang="en-US" altLang="zh-TW" b="1" dirty="0" smtClean="0">
              <a:solidFill>
                <a:srgbClr val="7030A0"/>
              </a:solidFill>
            </a:endParaRPr>
          </a:p>
          <a:p>
            <a:pPr eaLnBrk="1" hangingPunct="1"/>
            <a:endParaRPr lang="en-US" altLang="zh-TW" b="1" dirty="0" smtClean="0">
              <a:solidFill>
                <a:srgbClr val="7030A0"/>
              </a:solidFill>
            </a:endParaRPr>
          </a:p>
          <a:p>
            <a:pPr eaLnBrk="1" hangingPunct="1"/>
            <a:r>
              <a:rPr lang="zh-TW" altLang="en-US" dirty="0">
                <a:hlinkClick r:id="rId2"/>
              </a:rPr>
              <a:t>時事追擊 兒童營養 </a:t>
            </a:r>
            <a:r>
              <a:rPr lang="en-US" altLang="zh-TW" dirty="0">
                <a:hlinkClick r:id="rId2"/>
              </a:rPr>
              <a:t>B - YouTube</a:t>
            </a:r>
            <a:endParaRPr lang="zh-TW" altLang="en-US" dirty="0"/>
          </a:p>
          <a:p>
            <a:pPr eaLnBrk="1" hangingPunct="1"/>
            <a:endParaRPr lang="zh-TW" altLang="en-US" dirty="0" smtClean="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1"/>
          <p:cNvSpPr>
            <a:spLocks noGrp="1"/>
          </p:cNvSpPr>
          <p:nvPr>
            <p:ph type="title"/>
          </p:nvPr>
        </p:nvSpPr>
        <p:spPr/>
        <p:txBody>
          <a:bodyPr/>
          <a:lstStyle/>
          <a:p>
            <a:pPr eaLnBrk="1" hangingPunct="1"/>
            <a:endParaRPr lang="zh-TW" altLang="en-US" smtClean="0"/>
          </a:p>
        </p:txBody>
      </p:sp>
      <p:sp>
        <p:nvSpPr>
          <p:cNvPr id="23554" name="內容版面配置區 2"/>
          <p:cNvSpPr>
            <a:spLocks noGrp="1"/>
          </p:cNvSpPr>
          <p:nvPr>
            <p:ph idx="1"/>
          </p:nvPr>
        </p:nvSpPr>
        <p:spPr/>
        <p:txBody>
          <a:bodyPr/>
          <a:lstStyle/>
          <a:p>
            <a:pPr eaLnBrk="1" hangingPunct="1"/>
            <a:r>
              <a:rPr lang="en-US" altLang="zh-TW" i="1" u="sng" dirty="0" smtClean="0">
                <a:solidFill>
                  <a:srgbClr val="FF0000"/>
                </a:solidFill>
              </a:rPr>
              <a:t>The Wechsler Preschool and Primary Scale of Intelligence, revised (WPPSI-III)</a:t>
            </a:r>
            <a:r>
              <a:rPr lang="en-US" altLang="zh-TW" i="1" u="sng" dirty="0" smtClean="0"/>
              <a:t> </a:t>
            </a:r>
            <a:r>
              <a:rPr lang="en-US" altLang="zh-TW" dirty="0" smtClean="0"/>
              <a:t>is an individual test taking 30 – 60 minutes. It has separate levels for ages 2.5 to 4 and 4 – 7 and separate verbal and performance scores as well as a combined score. </a:t>
            </a:r>
            <a:endParaRPr lang="zh-TW"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eaLnBrk="1" fontAlgn="auto" hangingPunct="1">
              <a:spcAft>
                <a:spcPts val="0"/>
              </a:spcAft>
              <a:defRPr/>
            </a:pPr>
            <a:r>
              <a:rPr lang="en-US" altLang="zh-TW" dirty="0" smtClean="0"/>
              <a:t>Influences on measured intelligence</a:t>
            </a:r>
            <a:endParaRPr lang="zh-TW" altLang="en-US" dirty="0"/>
          </a:p>
        </p:txBody>
      </p:sp>
      <p:sp>
        <p:nvSpPr>
          <p:cNvPr id="3" name="內容版面配置區 2"/>
          <p:cNvSpPr>
            <a:spLocks noGrp="1"/>
          </p:cNvSpPr>
          <p:nvPr>
            <p:ph idx="1"/>
          </p:nvPr>
        </p:nvSpPr>
        <p:spPr/>
        <p:txBody>
          <a:bodyPr>
            <a:normAutofit/>
          </a:bodyPr>
          <a:lstStyle/>
          <a:p>
            <a:pPr eaLnBrk="1" hangingPunct="1">
              <a:lnSpc>
                <a:spcPct val="90000"/>
              </a:lnSpc>
            </a:pPr>
            <a:r>
              <a:rPr lang="en-US" altLang="zh-TW" dirty="0" smtClean="0"/>
              <a:t>Test scores of children in many industrialized countries have risen steadily since testing began, forcing test developers to raise standardized norms. </a:t>
            </a:r>
            <a:r>
              <a:rPr lang="en-US" altLang="zh-TW" dirty="0" smtClean="0">
                <a:solidFill>
                  <a:srgbClr val="FF0000"/>
                </a:solidFill>
              </a:rPr>
              <a:t>This trend was thought to reflect exposure</a:t>
            </a:r>
            <a:r>
              <a:rPr lang="zh-TW" altLang="en-US" dirty="0" smtClean="0">
                <a:solidFill>
                  <a:srgbClr val="FF0000"/>
                </a:solidFill>
              </a:rPr>
              <a:t> </a:t>
            </a:r>
            <a:r>
              <a:rPr lang="en-US" altLang="zh-TW" dirty="0" smtClean="0">
                <a:solidFill>
                  <a:srgbClr val="FF0000"/>
                </a:solidFill>
              </a:rPr>
              <a:t>/experience to educational television, preschools, better-educated parents, smaller families in which each child receives more attention, and a wide variety of mentally demanding games, as well as changes in the tests themselves.</a:t>
            </a:r>
            <a:endParaRPr lang="zh-TW" altLang="en-US" dirty="0" smtClean="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標題 1"/>
          <p:cNvSpPr>
            <a:spLocks noGrp="1"/>
          </p:cNvSpPr>
          <p:nvPr>
            <p:ph type="title"/>
          </p:nvPr>
        </p:nvSpPr>
        <p:spPr/>
        <p:txBody>
          <a:bodyPr/>
          <a:lstStyle/>
          <a:p>
            <a:pPr eaLnBrk="1" hangingPunct="1"/>
            <a:endParaRPr lang="zh-TW" altLang="en-US" smtClean="0"/>
          </a:p>
        </p:txBody>
      </p:sp>
      <p:sp>
        <p:nvSpPr>
          <p:cNvPr id="25602" name="內容版面配置區 2"/>
          <p:cNvSpPr>
            <a:spLocks noGrp="1"/>
          </p:cNvSpPr>
          <p:nvPr>
            <p:ph idx="1"/>
          </p:nvPr>
        </p:nvSpPr>
        <p:spPr/>
        <p:txBody>
          <a:bodyPr/>
          <a:lstStyle/>
          <a:p>
            <a:pPr eaLnBrk="1" hangingPunct="1"/>
            <a:r>
              <a:rPr lang="en-US" altLang="zh-TW" dirty="0" smtClean="0">
                <a:solidFill>
                  <a:srgbClr val="7030A0"/>
                </a:solidFill>
              </a:rPr>
              <a:t>We do not know how much of parents’ influence on intelligence comes from their genetic contribution and how much from the fact that they provide a child’s earlier environment for learning.</a:t>
            </a:r>
          </a:p>
          <a:p>
            <a:pPr eaLnBrk="1" hangingPunct="1"/>
            <a:r>
              <a:rPr lang="en-US" altLang="zh-TW" dirty="0" smtClean="0">
                <a:solidFill>
                  <a:srgbClr val="FF0000"/>
                </a:solidFill>
              </a:rPr>
              <a:t>Family income</a:t>
            </a:r>
            <a:r>
              <a:rPr lang="en-US" altLang="zh-TW" dirty="0" smtClean="0"/>
              <a:t> is associated with </a:t>
            </a:r>
            <a:r>
              <a:rPr lang="en-US" altLang="zh-TW" dirty="0" smtClean="0">
                <a:solidFill>
                  <a:srgbClr val="FF0000"/>
                </a:solidFill>
              </a:rPr>
              <a:t>cognitive development and achievement in the preschool years and beyond</a:t>
            </a:r>
            <a:r>
              <a:rPr lang="en-US" altLang="zh-TW" dirty="0" smtClean="0"/>
              <a:t>. </a:t>
            </a:r>
            <a:endParaRPr lang="zh-TW"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pPr eaLnBrk="1" hangingPunct="1"/>
            <a:r>
              <a:rPr lang="en-US" altLang="zh-TW" b="1" dirty="0" smtClean="0">
                <a:solidFill>
                  <a:srgbClr val="7030A0"/>
                </a:solidFill>
              </a:rPr>
              <a:t>Language development</a:t>
            </a:r>
            <a:endParaRPr lang="zh-TW" altLang="en-US" b="1" dirty="0" smtClean="0">
              <a:solidFill>
                <a:srgbClr val="7030A0"/>
              </a:solidFill>
            </a:endParaRPr>
          </a:p>
        </p:txBody>
      </p:sp>
      <p:sp>
        <p:nvSpPr>
          <p:cNvPr id="26626" name="內容版面配置區 2"/>
          <p:cNvSpPr>
            <a:spLocks noGrp="1"/>
          </p:cNvSpPr>
          <p:nvPr>
            <p:ph idx="1"/>
          </p:nvPr>
        </p:nvSpPr>
        <p:spPr/>
        <p:txBody>
          <a:bodyPr/>
          <a:lstStyle/>
          <a:p>
            <a:pPr eaLnBrk="1" hangingPunct="1">
              <a:lnSpc>
                <a:spcPct val="90000"/>
              </a:lnSpc>
              <a:buFont typeface="Arial" charset="0"/>
              <a:buNone/>
            </a:pPr>
            <a:r>
              <a:rPr lang="en-US" altLang="zh-TW" u="sng" dirty="0" smtClean="0"/>
              <a:t>Vocabulary</a:t>
            </a:r>
          </a:p>
          <a:p>
            <a:pPr eaLnBrk="1" hangingPunct="1">
              <a:lnSpc>
                <a:spcPct val="90000"/>
              </a:lnSpc>
            </a:pPr>
            <a:r>
              <a:rPr lang="en-US" altLang="zh-TW" i="1" u="sng" dirty="0" smtClean="0">
                <a:solidFill>
                  <a:srgbClr val="FF0000"/>
                </a:solidFill>
              </a:rPr>
              <a:t>Fast mapping</a:t>
            </a:r>
            <a:r>
              <a:rPr lang="en-US" altLang="zh-TW" i="1" u="sng" dirty="0" smtClean="0"/>
              <a:t> </a:t>
            </a:r>
            <a:r>
              <a:rPr lang="en-US" altLang="zh-TW" dirty="0" smtClean="0"/>
              <a:t>refers to process by which a child absorbs the meaning of a new word after hearing it once or twice in conversation.</a:t>
            </a:r>
          </a:p>
          <a:p>
            <a:pPr eaLnBrk="1" hangingPunct="1">
              <a:lnSpc>
                <a:spcPct val="90000"/>
              </a:lnSpc>
              <a:buNone/>
            </a:pPr>
            <a:r>
              <a:rPr lang="en-US" altLang="zh-TW" u="sng" dirty="0" smtClean="0">
                <a:solidFill>
                  <a:srgbClr val="FF0000"/>
                </a:solidFill>
              </a:rPr>
              <a:t>Grammar and syntax(</a:t>
            </a:r>
            <a:r>
              <a:rPr lang="zh-HK" altLang="en-US" dirty="0" smtClean="0"/>
              <a:t>語法</a:t>
            </a:r>
            <a:r>
              <a:rPr lang="en-US" altLang="zh-HK" dirty="0" smtClean="0"/>
              <a:t>)</a:t>
            </a:r>
            <a:endParaRPr lang="en-US" altLang="zh-TW" u="sng" dirty="0" smtClean="0">
              <a:solidFill>
                <a:srgbClr val="FF0000"/>
              </a:solidFill>
            </a:endParaRPr>
          </a:p>
          <a:p>
            <a:pPr eaLnBrk="1" hangingPunct="1">
              <a:lnSpc>
                <a:spcPct val="90000"/>
              </a:lnSpc>
            </a:pPr>
            <a:r>
              <a:rPr lang="en-US" altLang="zh-TW" dirty="0" smtClean="0"/>
              <a:t>Between </a:t>
            </a:r>
            <a:r>
              <a:rPr lang="en-US" altLang="zh-TW" dirty="0" smtClean="0">
                <a:solidFill>
                  <a:srgbClr val="FF0000"/>
                </a:solidFill>
              </a:rPr>
              <a:t>ages 4-5</a:t>
            </a:r>
            <a:r>
              <a:rPr lang="en-US" altLang="zh-TW" dirty="0" smtClean="0"/>
              <a:t>, sentences average </a:t>
            </a:r>
            <a:r>
              <a:rPr lang="en-US" altLang="zh-TW" dirty="0" smtClean="0">
                <a:solidFill>
                  <a:srgbClr val="FF0000"/>
                </a:solidFill>
              </a:rPr>
              <a:t>four to five words</a:t>
            </a:r>
            <a:r>
              <a:rPr lang="en-US" altLang="zh-TW" dirty="0" smtClean="0"/>
              <a:t>. </a:t>
            </a:r>
          </a:p>
          <a:p>
            <a:pPr eaLnBrk="1" hangingPunct="1">
              <a:lnSpc>
                <a:spcPct val="90000"/>
              </a:lnSpc>
            </a:pPr>
            <a:r>
              <a:rPr lang="en-US" altLang="zh-TW" dirty="0" smtClean="0"/>
              <a:t>By </a:t>
            </a:r>
            <a:r>
              <a:rPr lang="en-US" altLang="zh-TW" dirty="0" smtClean="0">
                <a:solidFill>
                  <a:srgbClr val="FF0000"/>
                </a:solidFill>
              </a:rPr>
              <a:t>ages 5 – 7</a:t>
            </a:r>
            <a:r>
              <a:rPr lang="en-US" altLang="zh-TW" dirty="0" smtClean="0"/>
              <a:t>, children’s speech has become quite </a:t>
            </a:r>
            <a:r>
              <a:rPr lang="en-US" altLang="zh-TW" dirty="0" smtClean="0">
                <a:solidFill>
                  <a:srgbClr val="FF0000"/>
                </a:solidFill>
              </a:rPr>
              <a:t>adult-like</a:t>
            </a:r>
            <a:r>
              <a:rPr lang="en-US" altLang="zh-TW" dirty="0" smtClean="0"/>
              <a:t>.</a:t>
            </a:r>
          </a:p>
          <a:p>
            <a:pPr eaLnBrk="1" hangingPunct="1">
              <a:lnSpc>
                <a:spcPct val="90000"/>
              </a:lnSpc>
            </a:pPr>
            <a:endParaRPr lang="zh-TW" alt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p:txBody>
          <a:bodyPr/>
          <a:lstStyle/>
          <a:p>
            <a:pPr eaLnBrk="1" hangingPunct="1"/>
            <a:endParaRPr lang="zh-TW" altLang="en-US" smtClean="0"/>
          </a:p>
        </p:txBody>
      </p:sp>
      <p:sp>
        <p:nvSpPr>
          <p:cNvPr id="27650" name="內容版面配置區 2"/>
          <p:cNvSpPr>
            <a:spLocks noGrp="1"/>
          </p:cNvSpPr>
          <p:nvPr>
            <p:ph idx="1"/>
          </p:nvPr>
        </p:nvSpPr>
        <p:spPr/>
        <p:txBody>
          <a:bodyPr/>
          <a:lstStyle/>
          <a:p>
            <a:pPr eaLnBrk="1" hangingPunct="1">
              <a:buFont typeface="Arial" charset="0"/>
              <a:buNone/>
            </a:pPr>
            <a:r>
              <a:rPr lang="en-US" altLang="zh-TW" u="sng" dirty="0" smtClean="0"/>
              <a:t>Pragmatics and social speech</a:t>
            </a:r>
          </a:p>
          <a:p>
            <a:pPr eaLnBrk="1" hangingPunct="1"/>
            <a:r>
              <a:rPr lang="en-US" altLang="zh-TW" i="1" u="sng" dirty="0" smtClean="0">
                <a:solidFill>
                  <a:srgbClr val="FF0000"/>
                </a:solidFill>
              </a:rPr>
              <a:t>Pragmatics </a:t>
            </a:r>
            <a:r>
              <a:rPr lang="en-US" altLang="zh-TW" i="1" u="sng" dirty="0" smtClean="0">
                <a:solidFill>
                  <a:srgbClr val="7030A0"/>
                </a:solidFill>
              </a:rPr>
              <a:t>(</a:t>
            </a:r>
            <a:r>
              <a:rPr lang="en-US" altLang="zh-HK" dirty="0">
                <a:solidFill>
                  <a:srgbClr val="7030A0"/>
                </a:solidFill>
              </a:rPr>
              <a:t>technical -the study of how words and phrases are used with special meanings in particular </a:t>
            </a:r>
            <a:r>
              <a:rPr lang="en-US" altLang="zh-HK" dirty="0" smtClean="0">
                <a:solidFill>
                  <a:srgbClr val="7030A0"/>
                </a:solidFill>
              </a:rPr>
              <a:t>situations) </a:t>
            </a:r>
            <a:r>
              <a:rPr lang="en-US" altLang="zh-TW" dirty="0" smtClean="0"/>
              <a:t>means the practical knowledge needed to use language for communicative purposes.</a:t>
            </a:r>
          </a:p>
          <a:p>
            <a:pPr eaLnBrk="1" hangingPunct="1"/>
            <a:r>
              <a:rPr lang="en-US" altLang="zh-TW" i="1" u="sng" dirty="0" smtClean="0">
                <a:solidFill>
                  <a:srgbClr val="FF0000"/>
                </a:solidFill>
              </a:rPr>
              <a:t>Social speech</a:t>
            </a:r>
            <a:r>
              <a:rPr lang="en-US" altLang="zh-TW" i="1" u="sng" dirty="0" smtClean="0"/>
              <a:t> </a:t>
            </a:r>
            <a:r>
              <a:rPr lang="en-US" altLang="zh-TW" dirty="0" smtClean="0"/>
              <a:t>refers to speech intended to be understood by a listener. </a:t>
            </a:r>
            <a:endParaRPr lang="zh-TW" alt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pPr eaLnBrk="1" hangingPunct="1"/>
            <a:endParaRPr lang="zh-TW" altLang="en-US" smtClean="0"/>
          </a:p>
        </p:txBody>
      </p:sp>
      <p:sp>
        <p:nvSpPr>
          <p:cNvPr id="28674" name="內容版面配置區 2"/>
          <p:cNvSpPr>
            <a:spLocks noGrp="1"/>
          </p:cNvSpPr>
          <p:nvPr>
            <p:ph idx="1"/>
          </p:nvPr>
        </p:nvSpPr>
        <p:spPr/>
        <p:txBody>
          <a:bodyPr/>
          <a:lstStyle/>
          <a:p>
            <a:pPr eaLnBrk="1" hangingPunct="1">
              <a:buFont typeface="Arial" charset="0"/>
              <a:buNone/>
            </a:pPr>
            <a:r>
              <a:rPr lang="en-US" altLang="zh-TW" u="sng" dirty="0" smtClean="0"/>
              <a:t>Private speech</a:t>
            </a:r>
          </a:p>
          <a:p>
            <a:pPr eaLnBrk="1" hangingPunct="1"/>
            <a:r>
              <a:rPr lang="en-US" altLang="zh-TW" dirty="0" smtClean="0">
                <a:solidFill>
                  <a:srgbClr val="FF0000"/>
                </a:solidFill>
              </a:rPr>
              <a:t>Private speech</a:t>
            </a:r>
            <a:r>
              <a:rPr lang="en-US" altLang="zh-TW" dirty="0" smtClean="0"/>
              <a:t> refers to talking aloud to oneself with no intent to communicative with others</a:t>
            </a:r>
            <a:r>
              <a:rPr lang="en-US" altLang="zh-TW" dirty="0" smtClean="0"/>
              <a:t>.</a:t>
            </a:r>
          </a:p>
          <a:p>
            <a:pPr eaLnBrk="1" hangingPunct="1"/>
            <a:endParaRPr lang="en-US" altLang="zh-TW" dirty="0"/>
          </a:p>
          <a:p>
            <a:pPr eaLnBrk="1" hangingPunct="1"/>
            <a:r>
              <a:rPr lang="zh-TW" altLang="en-US" dirty="0">
                <a:hlinkClick r:id="rId2"/>
              </a:rPr>
              <a:t>時事追擊 語言障礙</a:t>
            </a:r>
            <a:r>
              <a:rPr lang="en-US" altLang="zh-TW" dirty="0">
                <a:hlinkClick r:id="rId2"/>
              </a:rPr>
              <a:t>1.mov - YouTube</a:t>
            </a:r>
            <a:endParaRPr lang="zh-TW" altLang="en-US" dirty="0"/>
          </a:p>
          <a:p>
            <a:pPr eaLnBrk="1" hangingPunct="1"/>
            <a:endParaRPr lang="zh-TW" alt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052EEE29-D5C2-4D70-9B78-5C4A947FD49F}" type="slidenum">
              <a:rPr kumimoji="0" lang="en-US" altLang="zh-TW" smtClean="0"/>
              <a:pPr eaLnBrk="1" hangingPunct="1"/>
              <a:t>16</a:t>
            </a:fld>
            <a:endParaRPr kumimoji="0" lang="en-US" altLang="zh-TW" smtClean="0"/>
          </a:p>
        </p:txBody>
      </p:sp>
      <p:sp>
        <p:nvSpPr>
          <p:cNvPr id="48131" name="Rectangle 2"/>
          <p:cNvSpPr>
            <a:spLocks noGrp="1" noChangeArrowheads="1"/>
          </p:cNvSpPr>
          <p:nvPr>
            <p:ph type="title"/>
          </p:nvPr>
        </p:nvSpPr>
        <p:spPr>
          <a:xfrm>
            <a:off x="684213" y="549275"/>
            <a:ext cx="6870700" cy="844550"/>
          </a:xfrm>
        </p:spPr>
        <p:txBody>
          <a:bodyPr/>
          <a:lstStyle/>
          <a:p>
            <a:pPr eaLnBrk="1" hangingPunct="1"/>
            <a:r>
              <a:rPr lang="en-US" altLang="zh-TW" b="1" u="sng" dirty="0" smtClean="0">
                <a:solidFill>
                  <a:srgbClr val="7030A0"/>
                </a:solidFill>
                <a:effectLst>
                  <a:outerShdw blurRad="38100" dist="38100" dir="2700000" algn="tl">
                    <a:srgbClr val="000000">
                      <a:alpha val="43137"/>
                    </a:srgbClr>
                  </a:outerShdw>
                </a:effectLst>
              </a:rPr>
              <a:t>Moral Development</a:t>
            </a:r>
          </a:p>
        </p:txBody>
      </p:sp>
      <p:sp>
        <p:nvSpPr>
          <p:cNvPr id="48132" name="Rectangle 3"/>
          <p:cNvSpPr>
            <a:spLocks noGrp="1" noChangeArrowheads="1"/>
          </p:cNvSpPr>
          <p:nvPr>
            <p:ph type="body" idx="1"/>
          </p:nvPr>
        </p:nvSpPr>
        <p:spPr>
          <a:xfrm>
            <a:off x="250825" y="1828800"/>
            <a:ext cx="8642350" cy="3657600"/>
          </a:xfrm>
        </p:spPr>
        <p:txBody>
          <a:bodyPr/>
          <a:lstStyle/>
          <a:p>
            <a:pPr eaLnBrk="1" hangingPunct="1"/>
            <a:r>
              <a:rPr lang="en-US" altLang="zh-TW" smtClean="0"/>
              <a:t>Refers to changes in people</a:t>
            </a:r>
            <a:r>
              <a:rPr lang="en-US" altLang="zh-TW" smtClean="0">
                <a:latin typeface="Arial" charset="0"/>
              </a:rPr>
              <a:t>’</a:t>
            </a:r>
            <a:r>
              <a:rPr lang="en-US" altLang="zh-TW" smtClean="0"/>
              <a:t>s </a:t>
            </a:r>
            <a:r>
              <a:rPr lang="en-US" altLang="zh-TW" u="sng" smtClean="0"/>
              <a:t>sense of</a:t>
            </a:r>
            <a:r>
              <a:rPr lang="en-US" altLang="zh-TW" smtClean="0"/>
              <a:t> </a:t>
            </a:r>
            <a:r>
              <a:rPr lang="en-US" altLang="zh-TW" u="sng" smtClean="0"/>
              <a:t>justice</a:t>
            </a:r>
            <a:r>
              <a:rPr lang="en-US" altLang="zh-TW" smtClean="0"/>
              <a:t> and of what is right and wrong, and in their behaviour related to moral issues</a:t>
            </a:r>
          </a:p>
          <a:p>
            <a:pPr eaLnBrk="1" hangingPunct="1"/>
            <a:r>
              <a:rPr lang="en-US" altLang="zh-TW" smtClean="0"/>
              <a:t>Children</a:t>
            </a:r>
            <a:r>
              <a:rPr lang="en-US" altLang="zh-TW" smtClean="0">
                <a:latin typeface="Arial" charset="0"/>
              </a:rPr>
              <a:t>’</a:t>
            </a:r>
            <a:r>
              <a:rPr lang="en-US" altLang="zh-TW" smtClean="0"/>
              <a:t>s reasoning about morality, their attitudes toward moral lapses</a:t>
            </a:r>
          </a:p>
          <a:p>
            <a:pPr eaLnBrk="1" hangingPunct="1"/>
            <a:r>
              <a:rPr lang="en-US" altLang="zh-TW" smtClean="0"/>
              <a:t>Behaviour when faced with moral issues</a:t>
            </a:r>
          </a:p>
        </p:txBody>
      </p:sp>
    </p:spTree>
    <p:extLst>
      <p:ext uri="{BB962C8B-B14F-4D97-AF65-F5344CB8AC3E}">
        <p14:creationId xmlns:p14="http://schemas.microsoft.com/office/powerpoint/2010/main" val="2714817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F18CFCF3-67D2-4C31-8761-0D20D520F4DA}" type="slidenum">
              <a:rPr kumimoji="0" lang="en-US" altLang="zh-TW" smtClean="0"/>
              <a:pPr eaLnBrk="1" hangingPunct="1"/>
              <a:t>17</a:t>
            </a:fld>
            <a:endParaRPr kumimoji="0" lang="en-US" altLang="zh-TW" smtClean="0"/>
          </a:p>
        </p:txBody>
      </p:sp>
      <p:sp>
        <p:nvSpPr>
          <p:cNvPr id="49155" name="Rectangle 2"/>
          <p:cNvSpPr>
            <a:spLocks noGrp="1" noChangeArrowheads="1"/>
          </p:cNvSpPr>
          <p:nvPr>
            <p:ph type="title"/>
          </p:nvPr>
        </p:nvSpPr>
        <p:spPr>
          <a:xfrm>
            <a:off x="179388" y="152400"/>
            <a:ext cx="7921625" cy="1600200"/>
          </a:xfrm>
        </p:spPr>
        <p:txBody>
          <a:bodyPr/>
          <a:lstStyle/>
          <a:p>
            <a:pPr eaLnBrk="1" hangingPunct="1"/>
            <a:r>
              <a:rPr lang="en-US" altLang="zh-TW" sz="4000" b="1" dirty="0" smtClean="0">
                <a:solidFill>
                  <a:srgbClr val="7030A0"/>
                </a:solidFill>
              </a:rPr>
              <a:t>Piaget</a:t>
            </a:r>
            <a:r>
              <a:rPr lang="en-US" altLang="zh-TW" sz="4000" b="1" dirty="0" smtClean="0">
                <a:solidFill>
                  <a:srgbClr val="7030A0"/>
                </a:solidFill>
                <a:latin typeface="Arial" charset="0"/>
              </a:rPr>
              <a:t>’</a:t>
            </a:r>
            <a:r>
              <a:rPr lang="en-US" altLang="zh-TW" sz="4000" b="1" dirty="0" smtClean="0">
                <a:solidFill>
                  <a:srgbClr val="7030A0"/>
                </a:solidFill>
              </a:rPr>
              <a:t>s view of moral development</a:t>
            </a:r>
            <a:endParaRPr lang="zh-TW" altLang="zh-TW" sz="4000" b="1" dirty="0" smtClean="0">
              <a:solidFill>
                <a:srgbClr val="7030A0"/>
              </a:solidFill>
            </a:endParaRPr>
          </a:p>
        </p:txBody>
      </p:sp>
      <p:sp>
        <p:nvSpPr>
          <p:cNvPr id="49156" name="Rectangle 3"/>
          <p:cNvSpPr>
            <a:spLocks noGrp="1" noChangeArrowheads="1"/>
          </p:cNvSpPr>
          <p:nvPr>
            <p:ph type="body" idx="1"/>
          </p:nvPr>
        </p:nvSpPr>
        <p:spPr>
          <a:xfrm>
            <a:off x="323850" y="1828800"/>
            <a:ext cx="8569325" cy="4048125"/>
          </a:xfrm>
        </p:spPr>
        <p:txBody>
          <a:bodyPr/>
          <a:lstStyle/>
          <a:p>
            <a:pPr marL="577850" indent="-577850" eaLnBrk="1" hangingPunct="1">
              <a:lnSpc>
                <a:spcPct val="80000"/>
              </a:lnSpc>
              <a:buFontTx/>
              <a:buNone/>
            </a:pPr>
            <a:r>
              <a:rPr lang="en-US" altLang="zh-TW" sz="2800" b="1" dirty="0" smtClean="0"/>
              <a:t>Proceeds in stages</a:t>
            </a:r>
          </a:p>
          <a:p>
            <a:pPr marL="577850" indent="-577850" eaLnBrk="1" hangingPunct="1">
              <a:lnSpc>
                <a:spcPct val="80000"/>
              </a:lnSpc>
              <a:buFontTx/>
              <a:buAutoNum type="romanLcPeriod"/>
            </a:pPr>
            <a:r>
              <a:rPr lang="en-US" altLang="zh-TW" sz="2800" b="1" u="sng" dirty="0" smtClean="0"/>
              <a:t>Heteronomous</a:t>
            </a:r>
            <a:r>
              <a:rPr lang="zh-TW" altLang="en-US" sz="2800" b="1" u="sng" dirty="0" smtClean="0"/>
              <a:t> </a:t>
            </a:r>
            <a:r>
              <a:rPr lang="en-US" altLang="zh-TW" sz="2800" b="1" u="sng" dirty="0" smtClean="0"/>
              <a:t>(</a:t>
            </a:r>
            <a:r>
              <a:rPr lang="zh-HK" altLang="en-US" sz="2800" b="1" u="sng" dirty="0" smtClean="0"/>
              <a:t>受外界支配的</a:t>
            </a:r>
            <a:r>
              <a:rPr lang="en-US" altLang="zh-TW" sz="2800" b="1" u="sng" dirty="0" smtClean="0"/>
              <a:t>)</a:t>
            </a:r>
            <a:r>
              <a:rPr lang="zh-TW" altLang="en-US" sz="2800" b="1" u="sng" dirty="0" smtClean="0"/>
              <a:t> </a:t>
            </a:r>
            <a:r>
              <a:rPr lang="en-US" altLang="zh-TW" sz="2800" b="1" u="sng" dirty="0" smtClean="0"/>
              <a:t>morality</a:t>
            </a:r>
            <a:r>
              <a:rPr lang="en-US" altLang="zh-TW" sz="2800" b="1" dirty="0" smtClean="0"/>
              <a:t> </a:t>
            </a:r>
            <a:r>
              <a:rPr lang="en-US" altLang="zh-TW" sz="2800" b="1" dirty="0" smtClean="0"/>
              <a:t>(4-7): </a:t>
            </a:r>
          </a:p>
          <a:p>
            <a:pPr marL="577850" indent="-577850" eaLnBrk="1" hangingPunct="1">
              <a:lnSpc>
                <a:spcPct val="80000"/>
              </a:lnSpc>
            </a:pPr>
            <a:r>
              <a:rPr lang="en-US" altLang="zh-TW" sz="2800" dirty="0" smtClean="0"/>
              <a:t>rules are seen an invariant and unchangeable,</a:t>
            </a:r>
          </a:p>
          <a:p>
            <a:pPr marL="577850" indent="-577850" eaLnBrk="1" hangingPunct="1">
              <a:lnSpc>
                <a:spcPct val="80000"/>
              </a:lnSpc>
            </a:pPr>
            <a:r>
              <a:rPr lang="en-US" altLang="zh-TW" sz="2800" dirty="0" smtClean="0"/>
              <a:t>one and only one way to play and that other way is wrong</a:t>
            </a:r>
          </a:p>
          <a:p>
            <a:pPr marL="577850" indent="-577850" eaLnBrk="1" hangingPunct="1">
              <a:lnSpc>
                <a:spcPct val="80000"/>
              </a:lnSpc>
              <a:buFontTx/>
              <a:buNone/>
            </a:pPr>
            <a:r>
              <a:rPr lang="en-US" altLang="zh-TW" sz="2800" b="1" dirty="0" smtClean="0"/>
              <a:t>ii. </a:t>
            </a:r>
            <a:r>
              <a:rPr lang="en-US" altLang="zh-TW" sz="2800" b="1" u="sng" dirty="0" smtClean="0"/>
              <a:t>Incipient</a:t>
            </a:r>
            <a:r>
              <a:rPr lang="zh-TW" altLang="en-US" sz="2800" b="1" u="sng" dirty="0" smtClean="0"/>
              <a:t> </a:t>
            </a:r>
            <a:r>
              <a:rPr lang="en-US" altLang="zh-TW" sz="2800" b="1" u="sng" dirty="0" smtClean="0"/>
              <a:t>(</a:t>
            </a:r>
            <a:r>
              <a:rPr lang="zh-HK" altLang="en-US" sz="2800" b="1" u="sng" dirty="0" smtClean="0"/>
              <a:t>起初的</a:t>
            </a:r>
            <a:r>
              <a:rPr lang="en-US" altLang="zh-TW" sz="2800" b="1" u="sng" dirty="0" smtClean="0"/>
              <a:t>)</a:t>
            </a:r>
            <a:r>
              <a:rPr lang="zh-TW" altLang="en-US" sz="2800" b="1" u="sng" dirty="0" smtClean="0"/>
              <a:t> </a:t>
            </a:r>
            <a:r>
              <a:rPr lang="en-US" altLang="zh-TW" sz="2800" b="1" u="sng" dirty="0" smtClean="0"/>
              <a:t>cooperation </a:t>
            </a:r>
            <a:r>
              <a:rPr lang="en-US" altLang="zh-TW" sz="2800" b="1" u="sng" dirty="0" smtClean="0"/>
              <a:t>stage</a:t>
            </a:r>
            <a:r>
              <a:rPr lang="en-US" altLang="zh-TW" sz="2800" b="1" dirty="0" smtClean="0"/>
              <a:t> (7-10):</a:t>
            </a:r>
            <a:r>
              <a:rPr lang="en-US" altLang="zh-TW" sz="2800" dirty="0" smtClean="0"/>
              <a:t> </a:t>
            </a:r>
          </a:p>
          <a:p>
            <a:pPr marL="577850" indent="-577850" eaLnBrk="1" hangingPunct="1">
              <a:lnSpc>
                <a:spcPct val="80000"/>
              </a:lnSpc>
            </a:pPr>
            <a:r>
              <a:rPr lang="en-US" altLang="zh-TW" sz="2800" dirty="0" smtClean="0"/>
              <a:t>games become more clearly social, learn the actual formal rules of games</a:t>
            </a:r>
          </a:p>
          <a:p>
            <a:pPr marL="577850" indent="-577850" eaLnBrk="1" hangingPunct="1">
              <a:lnSpc>
                <a:spcPct val="80000"/>
              </a:lnSpc>
            </a:pPr>
            <a:r>
              <a:rPr lang="en-US" altLang="zh-TW" sz="2800" dirty="0" smtClean="0"/>
              <a:t>they play according to the shared knowledge</a:t>
            </a:r>
          </a:p>
        </p:txBody>
      </p:sp>
    </p:spTree>
    <p:extLst>
      <p:ext uri="{BB962C8B-B14F-4D97-AF65-F5344CB8AC3E}">
        <p14:creationId xmlns:p14="http://schemas.microsoft.com/office/powerpoint/2010/main" val="57338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9148D61A-D2EF-41D7-92FB-21A8B088AA41}" type="slidenum">
              <a:rPr kumimoji="0" lang="en-US" altLang="zh-TW" smtClean="0"/>
              <a:pPr eaLnBrk="1" hangingPunct="1"/>
              <a:t>18</a:t>
            </a:fld>
            <a:endParaRPr kumimoji="0" lang="en-US" altLang="zh-TW" smtClean="0"/>
          </a:p>
        </p:txBody>
      </p:sp>
      <p:sp>
        <p:nvSpPr>
          <p:cNvPr id="50179" name="Rectangle 2"/>
          <p:cNvSpPr>
            <a:spLocks noGrp="1" noChangeArrowheads="1"/>
          </p:cNvSpPr>
          <p:nvPr>
            <p:ph type="title"/>
          </p:nvPr>
        </p:nvSpPr>
        <p:spPr/>
        <p:txBody>
          <a:bodyPr/>
          <a:lstStyle/>
          <a:p>
            <a:pPr eaLnBrk="1" hangingPunct="1"/>
            <a:r>
              <a:rPr lang="en-US" altLang="zh-TW" sz="4000" b="1" dirty="0" smtClean="0">
                <a:solidFill>
                  <a:srgbClr val="7030A0"/>
                </a:solidFill>
              </a:rPr>
              <a:t>Piaget</a:t>
            </a:r>
            <a:r>
              <a:rPr lang="en-US" altLang="zh-TW" sz="4000" b="1" dirty="0" smtClean="0">
                <a:solidFill>
                  <a:srgbClr val="7030A0"/>
                </a:solidFill>
                <a:latin typeface="Arial" charset="0"/>
              </a:rPr>
              <a:t>’</a:t>
            </a:r>
            <a:r>
              <a:rPr lang="en-US" altLang="zh-TW" sz="4000" b="1" dirty="0" smtClean="0">
                <a:solidFill>
                  <a:srgbClr val="7030A0"/>
                </a:solidFill>
              </a:rPr>
              <a:t>s view of moral development</a:t>
            </a:r>
            <a:endParaRPr lang="zh-TW" altLang="zh-TW" sz="4000" b="1" dirty="0" smtClean="0">
              <a:solidFill>
                <a:srgbClr val="7030A0"/>
              </a:solidFill>
            </a:endParaRPr>
          </a:p>
        </p:txBody>
      </p:sp>
      <p:sp>
        <p:nvSpPr>
          <p:cNvPr id="50180" name="Rectangle 3"/>
          <p:cNvSpPr>
            <a:spLocks noGrp="1" noChangeArrowheads="1"/>
          </p:cNvSpPr>
          <p:nvPr>
            <p:ph type="body" idx="1"/>
          </p:nvPr>
        </p:nvSpPr>
        <p:spPr>
          <a:xfrm>
            <a:off x="250825" y="1828800"/>
            <a:ext cx="8642350" cy="3657600"/>
          </a:xfrm>
        </p:spPr>
        <p:txBody>
          <a:bodyPr/>
          <a:lstStyle/>
          <a:p>
            <a:pPr eaLnBrk="1" hangingPunct="1">
              <a:lnSpc>
                <a:spcPct val="90000"/>
              </a:lnSpc>
              <a:buFontTx/>
              <a:buNone/>
            </a:pPr>
            <a:r>
              <a:rPr lang="en-US" altLang="zh-TW" sz="2800" b="1" dirty="0" smtClean="0"/>
              <a:t>iii. </a:t>
            </a:r>
            <a:r>
              <a:rPr lang="en-US" altLang="zh-TW" sz="2800" u="sng" dirty="0" smtClean="0"/>
              <a:t>Autonomous</a:t>
            </a:r>
            <a:r>
              <a:rPr lang="zh-TW" altLang="en-US" sz="2800" u="sng" dirty="0" smtClean="0"/>
              <a:t> </a:t>
            </a:r>
            <a:r>
              <a:rPr lang="en-US" altLang="zh-TW" sz="2800" u="sng" dirty="0" smtClean="0"/>
              <a:t>(</a:t>
            </a:r>
            <a:r>
              <a:rPr lang="zh-HK" altLang="en-US" sz="2800" u="sng" dirty="0" smtClean="0"/>
              <a:t>自主的</a:t>
            </a:r>
            <a:r>
              <a:rPr lang="en-US" altLang="zh-TW" sz="2800" u="sng" dirty="0" smtClean="0"/>
              <a:t>)</a:t>
            </a:r>
            <a:r>
              <a:rPr lang="zh-TW" altLang="en-US" sz="2800" u="sng" dirty="0" smtClean="0"/>
              <a:t> </a:t>
            </a:r>
            <a:r>
              <a:rPr lang="en-US" altLang="zh-TW" sz="2800" u="sng" dirty="0" smtClean="0"/>
              <a:t>cooperation </a:t>
            </a:r>
            <a:r>
              <a:rPr lang="en-US" altLang="zh-TW" sz="2800" b="1" u="sng" dirty="0" smtClean="0"/>
              <a:t>stage</a:t>
            </a:r>
          </a:p>
          <a:p>
            <a:pPr eaLnBrk="1" hangingPunct="1">
              <a:lnSpc>
                <a:spcPct val="90000"/>
              </a:lnSpc>
              <a:buFontTx/>
              <a:buNone/>
            </a:pPr>
            <a:r>
              <a:rPr lang="zh-TW" altLang="en-US" sz="2800" b="1" dirty="0"/>
              <a:t> </a:t>
            </a:r>
            <a:r>
              <a:rPr lang="zh-TW" altLang="en-US" sz="2800" b="1" dirty="0" smtClean="0"/>
              <a:t>  </a:t>
            </a:r>
            <a:r>
              <a:rPr lang="en-US" altLang="zh-TW" sz="2800" b="1" dirty="0" smtClean="0"/>
              <a:t> </a:t>
            </a:r>
            <a:r>
              <a:rPr lang="en-US" altLang="zh-TW" sz="2800" b="1" dirty="0" smtClean="0"/>
              <a:t>(about the age of 10):</a:t>
            </a:r>
            <a:r>
              <a:rPr lang="en-US" altLang="zh-TW" sz="2800" dirty="0" smtClean="0"/>
              <a:t> </a:t>
            </a:r>
          </a:p>
          <a:p>
            <a:pPr eaLnBrk="1" hangingPunct="1">
              <a:lnSpc>
                <a:spcPct val="90000"/>
              </a:lnSpc>
            </a:pPr>
            <a:r>
              <a:rPr lang="en-US" altLang="zh-TW" sz="2800" dirty="0" smtClean="0"/>
              <a:t>become fully aware that formal game rules can be modified if the people who play them agree</a:t>
            </a:r>
          </a:p>
          <a:p>
            <a:pPr eaLnBrk="1" hangingPunct="1">
              <a:lnSpc>
                <a:spcPct val="90000"/>
              </a:lnSpc>
            </a:pPr>
            <a:r>
              <a:rPr lang="en-US" altLang="zh-TW" sz="2800" dirty="0" smtClean="0"/>
              <a:t>Intention</a:t>
            </a:r>
          </a:p>
          <a:p>
            <a:pPr eaLnBrk="1" hangingPunct="1">
              <a:lnSpc>
                <a:spcPct val="90000"/>
              </a:lnSpc>
              <a:buFontTx/>
              <a:buNone/>
            </a:pPr>
            <a:r>
              <a:rPr lang="en-US" altLang="zh-TW" sz="2800" b="1" dirty="0" smtClean="0"/>
              <a:t>Immanent </a:t>
            </a:r>
            <a:r>
              <a:rPr lang="en-US" altLang="zh-TW" sz="2800" b="1" dirty="0" smtClean="0"/>
              <a:t>(formal) justice</a:t>
            </a:r>
            <a:r>
              <a:rPr lang="en-US" altLang="zh-TW" sz="2800" b="1" dirty="0" smtClean="0"/>
              <a:t>:</a:t>
            </a:r>
            <a:r>
              <a:rPr lang="en-US" altLang="zh-TW" sz="2800" dirty="0" smtClean="0"/>
              <a:t> </a:t>
            </a:r>
          </a:p>
          <a:p>
            <a:pPr eaLnBrk="1" hangingPunct="1">
              <a:lnSpc>
                <a:spcPct val="90000"/>
              </a:lnSpc>
            </a:pPr>
            <a:r>
              <a:rPr lang="en-US" altLang="zh-TW" sz="2800" dirty="0" smtClean="0"/>
              <a:t>that rules that are broken earn immediate punishment</a:t>
            </a:r>
          </a:p>
        </p:txBody>
      </p:sp>
    </p:spTree>
    <p:extLst>
      <p:ext uri="{BB962C8B-B14F-4D97-AF65-F5344CB8AC3E}">
        <p14:creationId xmlns:p14="http://schemas.microsoft.com/office/powerpoint/2010/main" val="4743638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04500299-F6B6-483E-BC3D-AD44551982BA}" type="slidenum">
              <a:rPr kumimoji="0" lang="en-US" altLang="zh-TW" smtClean="0"/>
              <a:pPr eaLnBrk="1" hangingPunct="1"/>
              <a:t>19</a:t>
            </a:fld>
            <a:endParaRPr kumimoji="0" lang="en-US" altLang="zh-TW" smtClean="0"/>
          </a:p>
        </p:txBody>
      </p:sp>
      <p:sp>
        <p:nvSpPr>
          <p:cNvPr id="51203" name="Rectangle 2"/>
          <p:cNvSpPr>
            <a:spLocks noGrp="1" noChangeArrowheads="1"/>
          </p:cNvSpPr>
          <p:nvPr>
            <p:ph type="title"/>
          </p:nvPr>
        </p:nvSpPr>
        <p:spPr>
          <a:xfrm>
            <a:off x="250825" y="0"/>
            <a:ext cx="7993063" cy="1419225"/>
          </a:xfrm>
        </p:spPr>
        <p:txBody>
          <a:bodyPr/>
          <a:lstStyle/>
          <a:p>
            <a:pPr eaLnBrk="1" hangingPunct="1"/>
            <a:r>
              <a:rPr lang="en-US" altLang="zh-TW" b="1" dirty="0" smtClean="0">
                <a:solidFill>
                  <a:srgbClr val="7030A0"/>
                </a:solidFill>
              </a:rPr>
              <a:t>Social learning approach to morality</a:t>
            </a:r>
            <a:endParaRPr lang="zh-TW" altLang="zh-TW" b="1" dirty="0" smtClean="0">
              <a:solidFill>
                <a:srgbClr val="7030A0"/>
              </a:solidFill>
            </a:endParaRPr>
          </a:p>
        </p:txBody>
      </p:sp>
      <p:sp>
        <p:nvSpPr>
          <p:cNvPr id="51204" name="Rectangle 3"/>
          <p:cNvSpPr>
            <a:spLocks noGrp="1" noChangeArrowheads="1"/>
          </p:cNvSpPr>
          <p:nvPr>
            <p:ph type="body" idx="1"/>
          </p:nvPr>
        </p:nvSpPr>
        <p:spPr>
          <a:xfrm>
            <a:off x="323850" y="1484313"/>
            <a:ext cx="8569325" cy="4681537"/>
          </a:xfrm>
        </p:spPr>
        <p:txBody>
          <a:bodyPr/>
          <a:lstStyle/>
          <a:p>
            <a:pPr eaLnBrk="1" hangingPunct="1">
              <a:lnSpc>
                <a:spcPct val="90000"/>
              </a:lnSpc>
              <a:buFontTx/>
              <a:buChar char="-"/>
            </a:pPr>
            <a:r>
              <a:rPr lang="en-US" altLang="zh-TW" sz="2800" smtClean="0"/>
              <a:t>Focus more on how the environment in which preschoolers operate </a:t>
            </a:r>
          </a:p>
          <a:p>
            <a:pPr eaLnBrk="1" hangingPunct="1">
              <a:lnSpc>
                <a:spcPct val="90000"/>
              </a:lnSpc>
              <a:buFontTx/>
              <a:buChar char="-"/>
            </a:pPr>
            <a:r>
              <a:rPr lang="en-US" altLang="zh-TW" sz="2800" smtClean="0"/>
              <a:t>produces prosocial behaviour, helping behaviour that benefits others</a:t>
            </a:r>
          </a:p>
          <a:p>
            <a:pPr eaLnBrk="1" hangingPunct="1">
              <a:lnSpc>
                <a:spcPct val="90000"/>
              </a:lnSpc>
              <a:buFontTx/>
              <a:buChar char="-"/>
            </a:pPr>
            <a:r>
              <a:rPr lang="en-US" altLang="zh-TW" sz="2800" smtClean="0"/>
              <a:t>Children learn moral behaviour more indirectly by observing the behaviour of others, called models</a:t>
            </a:r>
          </a:p>
          <a:p>
            <a:pPr eaLnBrk="1" hangingPunct="1">
              <a:lnSpc>
                <a:spcPct val="90000"/>
              </a:lnSpc>
              <a:buFontTx/>
              <a:buChar char="-"/>
            </a:pPr>
            <a:r>
              <a:rPr lang="en-US" altLang="zh-TW" sz="2800" smtClean="0"/>
              <a:t>More apt to model the behaviour of warm, responsive adults than of adults who appear colder</a:t>
            </a:r>
          </a:p>
        </p:txBody>
      </p:sp>
    </p:spTree>
    <p:extLst>
      <p:ext uri="{BB962C8B-B14F-4D97-AF65-F5344CB8AC3E}">
        <p14:creationId xmlns:p14="http://schemas.microsoft.com/office/powerpoint/2010/main" val="656915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標題 1"/>
          <p:cNvSpPr>
            <a:spLocks noGrp="1"/>
          </p:cNvSpPr>
          <p:nvPr>
            <p:ph type="title"/>
          </p:nvPr>
        </p:nvSpPr>
        <p:spPr/>
        <p:txBody>
          <a:bodyPr/>
          <a:lstStyle/>
          <a:p>
            <a:pPr eaLnBrk="1" hangingPunct="1"/>
            <a:r>
              <a:rPr lang="en-US" altLang="zh-TW" b="1" u="sng" dirty="0" smtClean="0">
                <a:solidFill>
                  <a:srgbClr val="7030A0"/>
                </a:solidFill>
                <a:effectLst>
                  <a:outerShdw blurRad="38100" dist="38100" dir="2700000" algn="tl">
                    <a:srgbClr val="000000">
                      <a:alpha val="43137"/>
                    </a:srgbClr>
                  </a:outerShdw>
                </a:effectLst>
              </a:rPr>
              <a:t>1</a:t>
            </a:r>
            <a:r>
              <a:rPr lang="en-US" altLang="zh-TW" b="1" u="sng" dirty="0" smtClean="0">
                <a:solidFill>
                  <a:srgbClr val="7030A0"/>
                </a:solidFill>
                <a:effectLst>
                  <a:outerShdw blurRad="38100" dist="38100" dir="2700000" algn="tl">
                    <a:srgbClr val="000000">
                      <a:alpha val="43137"/>
                    </a:srgbClr>
                  </a:outerShdw>
                </a:effectLst>
              </a:rPr>
              <a:t>.</a:t>
            </a:r>
            <a:r>
              <a:rPr lang="zh-TW" altLang="en-US" b="1" u="sng" dirty="0" smtClean="0">
                <a:solidFill>
                  <a:srgbClr val="7030A0"/>
                </a:solidFill>
                <a:effectLst>
                  <a:outerShdw blurRad="38100" dist="38100" dir="2700000" algn="tl">
                    <a:srgbClr val="000000">
                      <a:alpha val="43137"/>
                    </a:srgbClr>
                  </a:outerShdw>
                </a:effectLst>
              </a:rPr>
              <a:t> </a:t>
            </a:r>
            <a:r>
              <a:rPr lang="en-US" altLang="zh-TW" b="1" u="sng" dirty="0" smtClean="0">
                <a:solidFill>
                  <a:srgbClr val="7030A0"/>
                </a:solidFill>
                <a:effectLst>
                  <a:outerShdw blurRad="38100" dist="38100" dir="2700000" algn="tl">
                    <a:srgbClr val="000000">
                      <a:alpha val="43137"/>
                    </a:srgbClr>
                  </a:outerShdw>
                </a:effectLst>
              </a:rPr>
              <a:t>Physical development</a:t>
            </a:r>
            <a:endParaRPr lang="zh-TW" altLang="en-US" b="1" u="sng" dirty="0" smtClean="0">
              <a:solidFill>
                <a:srgbClr val="7030A0"/>
              </a:solidFill>
              <a:effectLst>
                <a:outerShdw blurRad="38100" dist="38100" dir="2700000" algn="tl">
                  <a:srgbClr val="000000">
                    <a:alpha val="43137"/>
                  </a:srgbClr>
                </a:outerShdw>
              </a:effectLst>
            </a:endParaRPr>
          </a:p>
        </p:txBody>
      </p:sp>
      <p:sp>
        <p:nvSpPr>
          <p:cNvPr id="15362" name="內容版面配置區 2"/>
          <p:cNvSpPr>
            <a:spLocks noGrp="1"/>
          </p:cNvSpPr>
          <p:nvPr>
            <p:ph idx="1"/>
          </p:nvPr>
        </p:nvSpPr>
        <p:spPr/>
        <p:txBody>
          <a:bodyPr/>
          <a:lstStyle/>
          <a:p>
            <a:pPr eaLnBrk="1" hangingPunct="1">
              <a:buFont typeface="Arial" charset="0"/>
              <a:buNone/>
            </a:pPr>
            <a:r>
              <a:rPr lang="en-US" altLang="zh-TW" u="sng" dirty="0" smtClean="0"/>
              <a:t>Bodily growth and change</a:t>
            </a:r>
          </a:p>
          <a:p>
            <a:pPr eaLnBrk="1" hangingPunct="1"/>
            <a:r>
              <a:rPr lang="en-US" altLang="zh-TW" dirty="0" smtClean="0"/>
              <a:t>Children grow rapidly between </a:t>
            </a:r>
            <a:r>
              <a:rPr lang="en-US" altLang="zh-TW" dirty="0" smtClean="0">
                <a:solidFill>
                  <a:srgbClr val="FF0000"/>
                </a:solidFill>
              </a:rPr>
              <a:t>ages 3 and 6</a:t>
            </a:r>
            <a:r>
              <a:rPr lang="en-US" altLang="zh-TW" dirty="0" smtClean="0"/>
              <a:t>, </a:t>
            </a:r>
            <a:r>
              <a:rPr lang="en-US" altLang="zh-TW" dirty="0" smtClean="0">
                <a:solidFill>
                  <a:srgbClr val="FF0000"/>
                </a:solidFill>
              </a:rPr>
              <a:t>but less quickly than before</a:t>
            </a:r>
            <a:r>
              <a:rPr lang="en-US" altLang="zh-TW" dirty="0" smtClean="0"/>
              <a:t>.</a:t>
            </a:r>
          </a:p>
          <a:p>
            <a:pPr eaLnBrk="1" hangingPunct="1"/>
            <a:r>
              <a:rPr lang="en-US" altLang="zh-TW" dirty="0" smtClean="0">
                <a:solidFill>
                  <a:srgbClr val="FF0000"/>
                </a:solidFill>
              </a:rPr>
              <a:t>Muscular (</a:t>
            </a:r>
            <a:r>
              <a:rPr lang="zh-HK" altLang="en-US" dirty="0"/>
              <a:t>肌肉</a:t>
            </a:r>
            <a:r>
              <a:rPr lang="zh-HK" altLang="en-US" dirty="0" smtClean="0"/>
              <a:t>的</a:t>
            </a:r>
            <a:r>
              <a:rPr lang="en-US" altLang="zh-TW" dirty="0" smtClean="0"/>
              <a:t>)</a:t>
            </a:r>
            <a:r>
              <a:rPr lang="en-US" altLang="zh-TW" dirty="0" smtClean="0">
                <a:solidFill>
                  <a:srgbClr val="FF0000"/>
                </a:solidFill>
              </a:rPr>
              <a:t>and skeletal(</a:t>
            </a:r>
            <a:r>
              <a:rPr lang="zh-HK" altLang="en-US" dirty="0" smtClean="0"/>
              <a:t>骨骼的</a:t>
            </a:r>
            <a:r>
              <a:rPr lang="en-US" altLang="zh-HK" dirty="0" smtClean="0"/>
              <a:t>)</a:t>
            </a:r>
            <a:r>
              <a:rPr lang="en-US" altLang="zh-TW" dirty="0" smtClean="0">
                <a:solidFill>
                  <a:srgbClr val="FF0000"/>
                </a:solidFill>
              </a:rPr>
              <a:t>growth</a:t>
            </a:r>
            <a:r>
              <a:rPr lang="en-US" altLang="zh-TW" dirty="0" smtClean="0"/>
              <a:t> progresses, making children stronger. Cartilage(</a:t>
            </a:r>
            <a:r>
              <a:rPr lang="zh-HK" altLang="en-US" dirty="0" smtClean="0"/>
              <a:t>軟骨</a:t>
            </a:r>
            <a:r>
              <a:rPr lang="en-US" altLang="zh-TW" dirty="0" smtClean="0"/>
              <a:t>) turns to bone at a faster rate than before, and bones become harder, giving the child a firmer shape and protecting the internal organs.</a:t>
            </a:r>
            <a:endParaRPr lang="zh-TW"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052DC300-86D5-4612-8A28-71A56A15A8D9}" type="slidenum">
              <a:rPr kumimoji="0" lang="en-US" altLang="zh-TW" smtClean="0"/>
              <a:pPr eaLnBrk="1" hangingPunct="1"/>
              <a:t>20</a:t>
            </a:fld>
            <a:endParaRPr kumimoji="0" lang="en-US" altLang="zh-TW" smtClean="0"/>
          </a:p>
        </p:txBody>
      </p:sp>
      <p:sp>
        <p:nvSpPr>
          <p:cNvPr id="52227" name="Rectangle 2"/>
          <p:cNvSpPr>
            <a:spLocks noGrp="1" noChangeArrowheads="1"/>
          </p:cNvSpPr>
          <p:nvPr>
            <p:ph type="title"/>
          </p:nvPr>
        </p:nvSpPr>
        <p:spPr>
          <a:xfrm>
            <a:off x="755650" y="404813"/>
            <a:ext cx="6870700" cy="842962"/>
          </a:xfrm>
        </p:spPr>
        <p:txBody>
          <a:bodyPr/>
          <a:lstStyle/>
          <a:p>
            <a:pPr algn="l" eaLnBrk="1" hangingPunct="1"/>
            <a:r>
              <a:rPr lang="en-US" altLang="zh-TW" b="1" dirty="0" smtClean="0">
                <a:solidFill>
                  <a:srgbClr val="7030A0"/>
                </a:solidFill>
              </a:rPr>
              <a:t>Aggression and Violence</a:t>
            </a:r>
          </a:p>
        </p:txBody>
      </p:sp>
      <p:sp>
        <p:nvSpPr>
          <p:cNvPr id="52228" name="Rectangle 3"/>
          <p:cNvSpPr>
            <a:spLocks noGrp="1" noChangeArrowheads="1"/>
          </p:cNvSpPr>
          <p:nvPr>
            <p:ph type="body" idx="1"/>
          </p:nvPr>
        </p:nvSpPr>
        <p:spPr>
          <a:xfrm>
            <a:off x="323850" y="1341438"/>
            <a:ext cx="8569325" cy="4144962"/>
          </a:xfrm>
        </p:spPr>
        <p:txBody>
          <a:bodyPr/>
          <a:lstStyle/>
          <a:p>
            <a:pPr eaLnBrk="1" hangingPunct="1">
              <a:lnSpc>
                <a:spcPct val="80000"/>
              </a:lnSpc>
              <a:buFontTx/>
              <a:buNone/>
            </a:pPr>
            <a:r>
              <a:rPr lang="en-US" altLang="zh-TW" sz="2800" b="1" smtClean="0"/>
              <a:t>Aggression: </a:t>
            </a:r>
          </a:p>
          <a:p>
            <a:pPr eaLnBrk="1" hangingPunct="1">
              <a:lnSpc>
                <a:spcPct val="80000"/>
              </a:lnSpc>
            </a:pPr>
            <a:r>
              <a:rPr lang="en-US" altLang="zh-TW" sz="2800" u="sng" smtClean="0"/>
              <a:t>To intentionally injury or harm</a:t>
            </a:r>
            <a:r>
              <a:rPr lang="en-US" altLang="zh-TW" sz="2800" smtClean="0"/>
              <a:t> another person</a:t>
            </a:r>
          </a:p>
          <a:p>
            <a:pPr eaLnBrk="1" hangingPunct="1">
              <a:lnSpc>
                <a:spcPct val="80000"/>
              </a:lnSpc>
            </a:pPr>
            <a:r>
              <a:rPr lang="en-US" altLang="zh-TW" sz="2800" smtClean="0"/>
              <a:t>E.g. verbal hostility, shoving matches, kicking, etc.</a:t>
            </a:r>
          </a:p>
          <a:p>
            <a:pPr eaLnBrk="1" hangingPunct="1">
              <a:lnSpc>
                <a:spcPct val="80000"/>
              </a:lnSpc>
              <a:buFontTx/>
              <a:buChar char="-"/>
            </a:pPr>
            <a:r>
              <a:rPr lang="en-US" altLang="zh-TW" sz="2800" smtClean="0"/>
              <a:t>Attaining a desired goal, such as getting a toy away from another person </a:t>
            </a:r>
          </a:p>
          <a:p>
            <a:pPr eaLnBrk="1" hangingPunct="1">
              <a:lnSpc>
                <a:spcPct val="80000"/>
              </a:lnSpc>
              <a:buFontTx/>
              <a:buChar char="-"/>
            </a:pPr>
            <a:r>
              <a:rPr lang="en-US" altLang="zh-TW" sz="2800" smtClean="0"/>
              <a:t>Or using a particular space occupied by another person</a:t>
            </a:r>
          </a:p>
          <a:p>
            <a:pPr eaLnBrk="1" hangingPunct="1">
              <a:lnSpc>
                <a:spcPct val="80000"/>
              </a:lnSpc>
              <a:buFontTx/>
              <a:buChar char="-"/>
            </a:pPr>
            <a:r>
              <a:rPr lang="en-US" altLang="zh-TW" sz="2800" smtClean="0"/>
              <a:t>Tend to decline in aggression when they move through the preschool years</a:t>
            </a:r>
          </a:p>
        </p:txBody>
      </p:sp>
    </p:spTree>
    <p:extLst>
      <p:ext uri="{BB962C8B-B14F-4D97-AF65-F5344CB8AC3E}">
        <p14:creationId xmlns:p14="http://schemas.microsoft.com/office/powerpoint/2010/main" val="29950083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F347195C-4178-4995-AD59-487F527C7084}" type="slidenum">
              <a:rPr kumimoji="0" lang="en-US" altLang="zh-TW" smtClean="0"/>
              <a:pPr eaLnBrk="1" hangingPunct="1"/>
              <a:t>21</a:t>
            </a:fld>
            <a:endParaRPr kumimoji="0" lang="en-US" altLang="zh-TW" smtClean="0"/>
          </a:p>
        </p:txBody>
      </p:sp>
      <p:sp>
        <p:nvSpPr>
          <p:cNvPr id="53251" name="Rectangle 2"/>
          <p:cNvSpPr>
            <a:spLocks noGrp="1" noChangeArrowheads="1"/>
          </p:cNvSpPr>
          <p:nvPr>
            <p:ph type="title"/>
          </p:nvPr>
        </p:nvSpPr>
        <p:spPr>
          <a:xfrm>
            <a:off x="755576" y="404664"/>
            <a:ext cx="6870700" cy="915987"/>
          </a:xfrm>
        </p:spPr>
        <p:txBody>
          <a:bodyPr/>
          <a:lstStyle/>
          <a:p>
            <a:pPr eaLnBrk="1" hangingPunct="1"/>
            <a:r>
              <a:rPr lang="en-US" altLang="zh-TW" b="1" dirty="0" smtClean="0">
                <a:solidFill>
                  <a:srgbClr val="7030A0"/>
                </a:solidFill>
              </a:rPr>
              <a:t>Aggression and Violence</a:t>
            </a:r>
            <a:endParaRPr lang="zh-TW" altLang="zh-TW" dirty="0" smtClean="0">
              <a:solidFill>
                <a:srgbClr val="7030A0"/>
              </a:solidFill>
            </a:endParaRPr>
          </a:p>
        </p:txBody>
      </p:sp>
      <p:sp>
        <p:nvSpPr>
          <p:cNvPr id="53252" name="Rectangle 3"/>
          <p:cNvSpPr>
            <a:spLocks noGrp="1" noChangeArrowheads="1"/>
          </p:cNvSpPr>
          <p:nvPr>
            <p:ph type="body" idx="1"/>
          </p:nvPr>
        </p:nvSpPr>
        <p:spPr>
          <a:xfrm>
            <a:off x="323850" y="1844675"/>
            <a:ext cx="8569325" cy="4073525"/>
          </a:xfrm>
        </p:spPr>
        <p:txBody>
          <a:bodyPr/>
          <a:lstStyle/>
          <a:p>
            <a:pPr eaLnBrk="1" hangingPunct="1">
              <a:lnSpc>
                <a:spcPct val="90000"/>
              </a:lnSpc>
              <a:buFontTx/>
              <a:buChar char="-"/>
            </a:pPr>
            <a:r>
              <a:rPr lang="en-US" altLang="zh-TW" sz="2800" smtClean="0"/>
              <a:t>Better at controlling the emotions that they are experiencing</a:t>
            </a:r>
          </a:p>
          <a:p>
            <a:pPr eaLnBrk="1" hangingPunct="1">
              <a:lnSpc>
                <a:spcPct val="90000"/>
              </a:lnSpc>
              <a:buFontTx/>
              <a:buNone/>
            </a:pPr>
            <a:r>
              <a:rPr lang="en-US" altLang="zh-TW" sz="2800" b="1" smtClean="0"/>
              <a:t>Emotional self-regulation: </a:t>
            </a:r>
          </a:p>
          <a:p>
            <a:pPr eaLnBrk="1" hangingPunct="1">
              <a:lnSpc>
                <a:spcPct val="90000"/>
              </a:lnSpc>
              <a:buFontTx/>
              <a:buChar char="-"/>
            </a:pPr>
            <a:r>
              <a:rPr lang="en-US" altLang="zh-TW" sz="2800" smtClean="0"/>
              <a:t>the capability to adjust emotions to a desired state and level of intensity</a:t>
            </a:r>
          </a:p>
          <a:p>
            <a:pPr eaLnBrk="1" hangingPunct="1">
              <a:lnSpc>
                <a:spcPct val="90000"/>
              </a:lnSpc>
              <a:buFontTx/>
              <a:buChar char="-"/>
            </a:pPr>
            <a:r>
              <a:rPr lang="en-US" altLang="zh-TW" sz="2800" smtClean="0"/>
              <a:t>Learn to </a:t>
            </a:r>
            <a:r>
              <a:rPr lang="en-US" altLang="zh-TW" sz="2800" u="sng" smtClean="0"/>
              <a:t>use language to express</a:t>
            </a:r>
            <a:r>
              <a:rPr lang="en-US" altLang="zh-TW" sz="2800" smtClean="0"/>
              <a:t> their wishes</a:t>
            </a:r>
          </a:p>
          <a:p>
            <a:pPr eaLnBrk="1" hangingPunct="1">
              <a:lnSpc>
                <a:spcPct val="90000"/>
              </a:lnSpc>
              <a:buFontTx/>
              <a:buChar char="-"/>
            </a:pPr>
            <a:r>
              <a:rPr lang="en-US" altLang="zh-TW" sz="2800" smtClean="0"/>
              <a:t>become increasingly able to negotiate with others</a:t>
            </a:r>
          </a:p>
        </p:txBody>
      </p:sp>
    </p:spTree>
    <p:extLst>
      <p:ext uri="{BB962C8B-B14F-4D97-AF65-F5344CB8AC3E}">
        <p14:creationId xmlns:p14="http://schemas.microsoft.com/office/powerpoint/2010/main" val="16853996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3B50CBDD-71C5-4B42-9910-4BBA2E8F8D99}" type="slidenum">
              <a:rPr kumimoji="0" lang="en-US" altLang="zh-TW" smtClean="0"/>
              <a:pPr eaLnBrk="1" hangingPunct="1"/>
              <a:t>22</a:t>
            </a:fld>
            <a:endParaRPr kumimoji="0" lang="en-US" altLang="zh-TW" smtClean="0"/>
          </a:p>
        </p:txBody>
      </p:sp>
      <p:sp>
        <p:nvSpPr>
          <p:cNvPr id="54275" name="Rectangle 2"/>
          <p:cNvSpPr>
            <a:spLocks noGrp="1" noChangeArrowheads="1"/>
          </p:cNvSpPr>
          <p:nvPr>
            <p:ph type="title"/>
          </p:nvPr>
        </p:nvSpPr>
        <p:spPr>
          <a:xfrm>
            <a:off x="683568" y="404664"/>
            <a:ext cx="6870700" cy="842962"/>
          </a:xfrm>
        </p:spPr>
        <p:txBody>
          <a:bodyPr/>
          <a:lstStyle/>
          <a:p>
            <a:pPr eaLnBrk="1" hangingPunct="1"/>
            <a:r>
              <a:rPr lang="en-US" altLang="zh-TW" b="1" dirty="0" smtClean="0">
                <a:solidFill>
                  <a:srgbClr val="7030A0"/>
                </a:solidFill>
              </a:rPr>
              <a:t>Aggression and Violence</a:t>
            </a:r>
            <a:endParaRPr lang="zh-TW" altLang="zh-TW" dirty="0" smtClean="0">
              <a:solidFill>
                <a:srgbClr val="7030A0"/>
              </a:solidFill>
            </a:endParaRPr>
          </a:p>
        </p:txBody>
      </p:sp>
      <p:sp>
        <p:nvSpPr>
          <p:cNvPr id="54276" name="Rectangle 3"/>
          <p:cNvSpPr>
            <a:spLocks noGrp="1" noChangeArrowheads="1"/>
          </p:cNvSpPr>
          <p:nvPr>
            <p:ph type="body" idx="1"/>
          </p:nvPr>
        </p:nvSpPr>
        <p:spPr>
          <a:xfrm>
            <a:off x="395288" y="1412875"/>
            <a:ext cx="8497887" cy="4073525"/>
          </a:xfrm>
        </p:spPr>
        <p:txBody>
          <a:bodyPr/>
          <a:lstStyle/>
          <a:p>
            <a:pPr eaLnBrk="1" hangingPunct="1">
              <a:lnSpc>
                <a:spcPct val="90000"/>
              </a:lnSpc>
              <a:buFontTx/>
              <a:buNone/>
            </a:pPr>
            <a:r>
              <a:rPr lang="en-US" altLang="zh-TW" sz="2400" b="1" u="sng" smtClean="0"/>
              <a:t>Instrumental aggression</a:t>
            </a:r>
            <a:r>
              <a:rPr lang="en-US" altLang="zh-TW" sz="2400" b="1" smtClean="0"/>
              <a:t>: </a:t>
            </a:r>
          </a:p>
          <a:p>
            <a:pPr eaLnBrk="1" hangingPunct="1">
              <a:lnSpc>
                <a:spcPct val="90000"/>
              </a:lnSpc>
              <a:buFontTx/>
              <a:buChar char="-"/>
            </a:pPr>
            <a:r>
              <a:rPr lang="en-US" altLang="zh-TW" sz="2400" smtClean="0"/>
              <a:t>higher levels in boys </a:t>
            </a:r>
          </a:p>
          <a:p>
            <a:pPr eaLnBrk="1" hangingPunct="1">
              <a:lnSpc>
                <a:spcPct val="90000"/>
              </a:lnSpc>
              <a:buFontTx/>
              <a:buChar char="-"/>
            </a:pPr>
            <a:r>
              <a:rPr lang="en-US" altLang="zh-TW" sz="2400" smtClean="0"/>
              <a:t>motivated by the desire to obtain a concrete goal, such as playing with a desirable toy that another child is playing with</a:t>
            </a:r>
          </a:p>
          <a:p>
            <a:pPr eaLnBrk="1" hangingPunct="1">
              <a:lnSpc>
                <a:spcPct val="90000"/>
              </a:lnSpc>
              <a:buFontTx/>
              <a:buNone/>
            </a:pPr>
            <a:r>
              <a:rPr lang="en-US" altLang="zh-TW" sz="2400" b="1" u="sng" smtClean="0"/>
              <a:t>Relational aggression</a:t>
            </a:r>
            <a:r>
              <a:rPr lang="en-US" altLang="zh-TW" sz="2400" b="1" smtClean="0"/>
              <a:t>: </a:t>
            </a:r>
          </a:p>
          <a:p>
            <a:pPr eaLnBrk="1" hangingPunct="1">
              <a:lnSpc>
                <a:spcPct val="90000"/>
              </a:lnSpc>
              <a:buFontTx/>
              <a:buChar char="-"/>
            </a:pPr>
            <a:r>
              <a:rPr lang="en-US" altLang="zh-TW" sz="2400" smtClean="0"/>
              <a:t>higher levels in girls, </a:t>
            </a:r>
          </a:p>
          <a:p>
            <a:pPr eaLnBrk="1" hangingPunct="1">
              <a:lnSpc>
                <a:spcPct val="90000"/>
              </a:lnSpc>
              <a:buFontTx/>
              <a:buChar char="-"/>
            </a:pPr>
            <a:r>
              <a:rPr lang="en-US" altLang="zh-TW" sz="2400" smtClean="0"/>
              <a:t>nonphysical aggression that is intended to hurt another person</a:t>
            </a:r>
            <a:r>
              <a:rPr lang="en-US" altLang="zh-TW" sz="2400" smtClean="0">
                <a:latin typeface="Arial" charset="0"/>
              </a:rPr>
              <a:t>’</a:t>
            </a:r>
            <a:r>
              <a:rPr lang="en-US" altLang="zh-TW" sz="2400" smtClean="0"/>
              <a:t>s feelings, </a:t>
            </a:r>
          </a:p>
          <a:p>
            <a:pPr eaLnBrk="1" hangingPunct="1">
              <a:lnSpc>
                <a:spcPct val="90000"/>
              </a:lnSpc>
              <a:buFontTx/>
              <a:buChar char="-"/>
            </a:pPr>
            <a:r>
              <a:rPr lang="en-US" altLang="zh-TW" sz="2400" smtClean="0"/>
              <a:t>such as name-calling, withholding friendship, or saying mean, hurtful things that make the recipient feel bad</a:t>
            </a:r>
          </a:p>
        </p:txBody>
      </p:sp>
    </p:spTree>
    <p:extLst>
      <p:ext uri="{BB962C8B-B14F-4D97-AF65-F5344CB8AC3E}">
        <p14:creationId xmlns:p14="http://schemas.microsoft.com/office/powerpoint/2010/main" val="3329776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5A1F51FE-8057-41B9-A631-F334EB99582F}" type="slidenum">
              <a:rPr kumimoji="0" lang="en-US" altLang="zh-TW" b="1" smtClean="0"/>
              <a:pPr eaLnBrk="1" hangingPunct="1"/>
              <a:t>23</a:t>
            </a:fld>
            <a:endParaRPr kumimoji="0" lang="en-US" altLang="zh-TW" b="1" smtClean="0"/>
          </a:p>
        </p:txBody>
      </p:sp>
      <p:sp>
        <p:nvSpPr>
          <p:cNvPr id="55299" name="Rectangle 2"/>
          <p:cNvSpPr>
            <a:spLocks noGrp="1" noChangeArrowheads="1"/>
          </p:cNvSpPr>
          <p:nvPr>
            <p:ph type="title"/>
          </p:nvPr>
        </p:nvSpPr>
        <p:spPr>
          <a:xfrm>
            <a:off x="323850" y="152400"/>
            <a:ext cx="7920038" cy="1600200"/>
          </a:xfrm>
        </p:spPr>
        <p:txBody>
          <a:bodyPr/>
          <a:lstStyle/>
          <a:p>
            <a:pPr eaLnBrk="1" hangingPunct="1"/>
            <a:r>
              <a:rPr lang="en-US" altLang="zh-TW" b="1" dirty="0" smtClean="0">
                <a:solidFill>
                  <a:srgbClr val="7030A0"/>
                </a:solidFill>
              </a:rPr>
              <a:t>Social learning approaches to aggression</a:t>
            </a:r>
            <a:endParaRPr lang="zh-TW" altLang="zh-TW" b="1" dirty="0" smtClean="0">
              <a:solidFill>
                <a:srgbClr val="7030A0"/>
              </a:solidFill>
            </a:endParaRPr>
          </a:p>
        </p:txBody>
      </p:sp>
      <p:sp>
        <p:nvSpPr>
          <p:cNvPr id="55300" name="Rectangle 3"/>
          <p:cNvSpPr>
            <a:spLocks noGrp="1" noChangeArrowheads="1"/>
          </p:cNvSpPr>
          <p:nvPr>
            <p:ph type="body" idx="1"/>
          </p:nvPr>
        </p:nvSpPr>
        <p:spPr>
          <a:xfrm>
            <a:off x="323850" y="1828800"/>
            <a:ext cx="8640763" cy="3657600"/>
          </a:xfrm>
        </p:spPr>
        <p:txBody>
          <a:bodyPr/>
          <a:lstStyle/>
          <a:p>
            <a:pPr eaLnBrk="1" hangingPunct="1">
              <a:lnSpc>
                <a:spcPct val="90000"/>
              </a:lnSpc>
              <a:buFontTx/>
              <a:buChar char="-"/>
            </a:pPr>
            <a:r>
              <a:rPr lang="en-US" altLang="zh-TW" sz="2400" smtClean="0"/>
              <a:t>Aggression is based on observation and prior learning</a:t>
            </a:r>
          </a:p>
          <a:p>
            <a:pPr eaLnBrk="1" hangingPunct="1">
              <a:lnSpc>
                <a:spcPct val="90000"/>
              </a:lnSpc>
              <a:buFontTx/>
              <a:buNone/>
            </a:pPr>
            <a:r>
              <a:rPr lang="en-US" altLang="zh-TW" sz="2400" b="1" u="sng" smtClean="0"/>
              <a:t>Direct reinforcement</a:t>
            </a:r>
            <a:r>
              <a:rPr lang="en-US" altLang="zh-TW" sz="2400" b="1" smtClean="0"/>
              <a:t>: </a:t>
            </a:r>
          </a:p>
          <a:p>
            <a:pPr eaLnBrk="1" hangingPunct="1">
              <a:lnSpc>
                <a:spcPct val="90000"/>
              </a:lnSpc>
            </a:pPr>
            <a:r>
              <a:rPr lang="en-US" altLang="zh-TW" sz="2400" smtClean="0"/>
              <a:t>aggressively refusing their classmates</a:t>
            </a:r>
            <a:r>
              <a:rPr lang="en-US" altLang="zh-TW" sz="2400" smtClean="0">
                <a:latin typeface="Arial" charset="0"/>
              </a:rPr>
              <a:t>’</a:t>
            </a:r>
            <a:r>
              <a:rPr lang="en-US" altLang="zh-TW" sz="2400" smtClean="0"/>
              <a:t> requests for sharing </a:t>
            </a:r>
          </a:p>
          <a:p>
            <a:pPr eaLnBrk="1" hangingPunct="1">
              <a:lnSpc>
                <a:spcPct val="90000"/>
              </a:lnSpc>
            </a:pPr>
            <a:r>
              <a:rPr lang="en-US" altLang="zh-TW" sz="2400" smtClean="0"/>
              <a:t>more likely to behave aggressively in the future</a:t>
            </a:r>
          </a:p>
          <a:p>
            <a:pPr eaLnBrk="1" hangingPunct="1">
              <a:lnSpc>
                <a:spcPct val="90000"/>
              </a:lnSpc>
            </a:pPr>
            <a:r>
              <a:rPr lang="en-US" altLang="zh-TW" sz="2400" u="sng" smtClean="0"/>
              <a:t>Exposure</a:t>
            </a:r>
            <a:r>
              <a:rPr lang="en-US" altLang="zh-TW" sz="2400" smtClean="0"/>
              <a:t> to aggressive models leads to increased aggression</a:t>
            </a:r>
          </a:p>
          <a:p>
            <a:pPr eaLnBrk="1" hangingPunct="1">
              <a:lnSpc>
                <a:spcPct val="90000"/>
              </a:lnSpc>
            </a:pPr>
            <a:r>
              <a:rPr lang="en-US" altLang="zh-TW" sz="2400" smtClean="0"/>
              <a:t>particularly if the observers are angered, insulted, or frustrated</a:t>
            </a:r>
          </a:p>
          <a:p>
            <a:pPr eaLnBrk="1" hangingPunct="1">
              <a:lnSpc>
                <a:spcPct val="90000"/>
              </a:lnSpc>
            </a:pPr>
            <a:r>
              <a:rPr lang="en-US" altLang="zh-TW" sz="2400" smtClean="0"/>
              <a:t>Albert Bandura</a:t>
            </a:r>
            <a:r>
              <a:rPr lang="en-US" altLang="zh-TW" sz="2400" smtClean="0">
                <a:latin typeface="Arial" charset="0"/>
              </a:rPr>
              <a:t>’</a:t>
            </a:r>
            <a:r>
              <a:rPr lang="en-US" altLang="zh-TW" sz="2400" smtClean="0"/>
              <a:t>s study of Bobo doll</a:t>
            </a:r>
          </a:p>
        </p:txBody>
      </p:sp>
    </p:spTree>
    <p:extLst>
      <p:ext uri="{BB962C8B-B14F-4D97-AF65-F5344CB8AC3E}">
        <p14:creationId xmlns:p14="http://schemas.microsoft.com/office/powerpoint/2010/main" val="36468504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FE0C87DB-7022-492B-9843-E30D233F9AB5}" type="slidenum">
              <a:rPr kumimoji="0" lang="en-US" altLang="zh-TW" smtClean="0"/>
              <a:pPr eaLnBrk="1" hangingPunct="1"/>
              <a:t>24</a:t>
            </a:fld>
            <a:endParaRPr kumimoji="0" lang="en-US" altLang="zh-TW" smtClean="0"/>
          </a:p>
        </p:txBody>
      </p:sp>
      <p:sp>
        <p:nvSpPr>
          <p:cNvPr id="56323" name="Rectangle 2"/>
          <p:cNvSpPr>
            <a:spLocks noGrp="1" noChangeArrowheads="1"/>
          </p:cNvSpPr>
          <p:nvPr>
            <p:ph type="title"/>
          </p:nvPr>
        </p:nvSpPr>
        <p:spPr>
          <a:xfrm>
            <a:off x="900113" y="476250"/>
            <a:ext cx="6870700" cy="915988"/>
          </a:xfrm>
        </p:spPr>
        <p:txBody>
          <a:bodyPr/>
          <a:lstStyle/>
          <a:p>
            <a:pPr eaLnBrk="1" hangingPunct="1"/>
            <a:r>
              <a:rPr lang="en-US" altLang="zh-TW" b="1" dirty="0" smtClean="0">
                <a:solidFill>
                  <a:srgbClr val="7030A0"/>
                </a:solidFill>
              </a:rPr>
              <a:t>Viewing violence on TV</a:t>
            </a:r>
            <a:endParaRPr lang="zh-TW" altLang="zh-TW" b="1" dirty="0" smtClean="0">
              <a:solidFill>
                <a:srgbClr val="7030A0"/>
              </a:solidFill>
            </a:endParaRPr>
          </a:p>
        </p:txBody>
      </p:sp>
      <p:sp>
        <p:nvSpPr>
          <p:cNvPr id="56324" name="Rectangle 3"/>
          <p:cNvSpPr>
            <a:spLocks noGrp="1" noChangeArrowheads="1"/>
          </p:cNvSpPr>
          <p:nvPr>
            <p:ph type="body" idx="1"/>
          </p:nvPr>
        </p:nvSpPr>
        <p:spPr>
          <a:xfrm>
            <a:off x="323850" y="1828800"/>
            <a:ext cx="8569325" cy="3657600"/>
          </a:xfrm>
        </p:spPr>
        <p:txBody>
          <a:bodyPr/>
          <a:lstStyle/>
          <a:p>
            <a:pPr eaLnBrk="1" hangingPunct="1">
              <a:lnSpc>
                <a:spcPct val="80000"/>
              </a:lnSpc>
              <a:buFontTx/>
              <a:buNone/>
            </a:pPr>
            <a:r>
              <a:rPr lang="en-US" altLang="zh-TW" sz="2800" b="1" smtClean="0"/>
              <a:t>Longitudinal studies: </a:t>
            </a:r>
          </a:p>
          <a:p>
            <a:pPr eaLnBrk="1" hangingPunct="1">
              <a:lnSpc>
                <a:spcPct val="80000"/>
              </a:lnSpc>
              <a:buFontTx/>
              <a:buChar char="-"/>
            </a:pPr>
            <a:r>
              <a:rPr lang="en-US" altLang="zh-TW" sz="2800" smtClean="0"/>
              <a:t>children</a:t>
            </a:r>
            <a:r>
              <a:rPr lang="en-US" altLang="zh-TW" sz="2800" smtClean="0">
                <a:latin typeface="Arial" charset="0"/>
              </a:rPr>
              <a:t>’</a:t>
            </a:r>
            <a:r>
              <a:rPr lang="en-US" altLang="zh-TW" sz="2800" smtClean="0"/>
              <a:t>s preferences for violent television shows at age 8 are related to the seriousness of criminal convictions by age 30</a:t>
            </a:r>
          </a:p>
          <a:p>
            <a:pPr eaLnBrk="1" hangingPunct="1">
              <a:lnSpc>
                <a:spcPct val="80000"/>
              </a:lnSpc>
              <a:buFontTx/>
              <a:buChar char="-"/>
            </a:pPr>
            <a:r>
              <a:rPr lang="en-US" altLang="zh-TW" sz="2800" smtClean="0"/>
              <a:t>Observation of media violence can lead to a greater readiness to act aggressively and bullying</a:t>
            </a:r>
          </a:p>
          <a:p>
            <a:pPr eaLnBrk="1" hangingPunct="1">
              <a:lnSpc>
                <a:spcPct val="80000"/>
              </a:lnSpc>
              <a:buFontTx/>
              <a:buChar char="-"/>
            </a:pPr>
            <a:r>
              <a:rPr lang="en-US" altLang="zh-TW" sz="2800" smtClean="0"/>
              <a:t>Possess insensitivity to the suffering of victims of violence</a:t>
            </a:r>
          </a:p>
        </p:txBody>
      </p:sp>
    </p:spTree>
    <p:extLst>
      <p:ext uri="{BB962C8B-B14F-4D97-AF65-F5344CB8AC3E}">
        <p14:creationId xmlns:p14="http://schemas.microsoft.com/office/powerpoint/2010/main" val="3125474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F6D5F162-BDA0-4E74-AC6F-F4D930C1282D}" type="slidenum">
              <a:rPr kumimoji="0" lang="en-US" altLang="zh-TW" smtClean="0"/>
              <a:pPr eaLnBrk="1" hangingPunct="1"/>
              <a:t>25</a:t>
            </a:fld>
            <a:endParaRPr kumimoji="0" lang="en-US" altLang="zh-TW" smtClean="0"/>
          </a:p>
        </p:txBody>
      </p:sp>
      <p:sp>
        <p:nvSpPr>
          <p:cNvPr id="57347" name="Rectangle 2"/>
          <p:cNvSpPr>
            <a:spLocks noGrp="1" noChangeArrowheads="1"/>
          </p:cNvSpPr>
          <p:nvPr>
            <p:ph type="title"/>
          </p:nvPr>
        </p:nvSpPr>
        <p:spPr>
          <a:xfrm>
            <a:off x="0" y="333375"/>
            <a:ext cx="8172450" cy="1195388"/>
          </a:xfrm>
        </p:spPr>
        <p:txBody>
          <a:bodyPr/>
          <a:lstStyle/>
          <a:p>
            <a:pPr eaLnBrk="1" hangingPunct="1"/>
            <a:r>
              <a:rPr lang="en-US" altLang="zh-TW" b="1" dirty="0" smtClean="0">
                <a:solidFill>
                  <a:srgbClr val="7030A0"/>
                </a:solidFill>
              </a:rPr>
              <a:t>Cognitive approaches to aggression</a:t>
            </a:r>
            <a:endParaRPr lang="zh-TW" altLang="zh-TW" b="1" dirty="0" smtClean="0">
              <a:solidFill>
                <a:srgbClr val="7030A0"/>
              </a:solidFill>
            </a:endParaRPr>
          </a:p>
        </p:txBody>
      </p:sp>
      <p:sp>
        <p:nvSpPr>
          <p:cNvPr id="57348" name="Rectangle 3"/>
          <p:cNvSpPr>
            <a:spLocks noGrp="1" noChangeArrowheads="1"/>
          </p:cNvSpPr>
          <p:nvPr>
            <p:ph type="body" idx="1"/>
          </p:nvPr>
        </p:nvSpPr>
        <p:spPr>
          <a:xfrm>
            <a:off x="179388" y="1628775"/>
            <a:ext cx="8748712" cy="4176713"/>
          </a:xfrm>
        </p:spPr>
        <p:txBody>
          <a:bodyPr/>
          <a:lstStyle/>
          <a:p>
            <a:pPr eaLnBrk="1" hangingPunct="1">
              <a:lnSpc>
                <a:spcPct val="90000"/>
              </a:lnSpc>
              <a:buFontTx/>
              <a:buNone/>
            </a:pPr>
            <a:r>
              <a:rPr lang="en-US" altLang="zh-TW" sz="2400" b="1" dirty="0" smtClean="0"/>
              <a:t>Accident or </a:t>
            </a:r>
            <a:r>
              <a:rPr lang="en-US" altLang="zh-TW" sz="2400" b="1" dirty="0" smtClean="0"/>
              <a:t>provocation (</a:t>
            </a:r>
            <a:r>
              <a:rPr lang="zh-HK" altLang="en-US" sz="2400" dirty="0" smtClean="0"/>
              <a:t>激怒</a:t>
            </a:r>
            <a:r>
              <a:rPr lang="en-US" altLang="zh-HK" sz="2400" dirty="0" smtClean="0"/>
              <a:t>)</a:t>
            </a:r>
            <a:r>
              <a:rPr lang="en-US" altLang="zh-TW" sz="2400" b="1" dirty="0" smtClean="0"/>
              <a:t>:</a:t>
            </a:r>
            <a:endParaRPr lang="en-US" altLang="zh-TW" sz="2400" b="1" dirty="0" smtClean="0"/>
          </a:p>
          <a:p>
            <a:pPr eaLnBrk="1" hangingPunct="1">
              <a:lnSpc>
                <a:spcPct val="90000"/>
              </a:lnSpc>
            </a:pPr>
            <a:r>
              <a:rPr lang="en-US" altLang="zh-TW" sz="2400" u="sng" dirty="0" smtClean="0"/>
              <a:t>Interpretations</a:t>
            </a:r>
            <a:r>
              <a:rPr lang="en-US" altLang="zh-TW" sz="2400" dirty="0" smtClean="0"/>
              <a:t> of others</a:t>
            </a:r>
            <a:r>
              <a:rPr lang="en-US" altLang="zh-TW" sz="2400" dirty="0" smtClean="0">
                <a:latin typeface="Arial" charset="0"/>
              </a:rPr>
              <a:t>’</a:t>
            </a:r>
            <a:r>
              <a:rPr lang="en-US" altLang="zh-TW" sz="2400" dirty="0" smtClean="0"/>
              <a:t> </a:t>
            </a:r>
            <a:r>
              <a:rPr lang="en-US" altLang="zh-TW" sz="2400" dirty="0" err="1" smtClean="0"/>
              <a:t>behaviour</a:t>
            </a:r>
            <a:r>
              <a:rPr lang="en-US" altLang="zh-TW" sz="2400" dirty="0" smtClean="0"/>
              <a:t> and of the environmental context in which a </a:t>
            </a:r>
            <a:r>
              <a:rPr lang="en-US" altLang="zh-TW" sz="2400" dirty="0" err="1" smtClean="0"/>
              <a:t>behaviour</a:t>
            </a:r>
            <a:r>
              <a:rPr lang="en-US" altLang="zh-TW" sz="2400" dirty="0" smtClean="0"/>
              <a:t> occurs</a:t>
            </a:r>
          </a:p>
          <a:p>
            <a:pPr eaLnBrk="1" hangingPunct="1">
              <a:lnSpc>
                <a:spcPct val="90000"/>
              </a:lnSpc>
              <a:buFontTx/>
              <a:buNone/>
            </a:pPr>
            <a:r>
              <a:rPr lang="en-US" altLang="zh-TW" sz="2400" b="1" dirty="0" smtClean="0"/>
              <a:t>Kenneth Dodge: </a:t>
            </a:r>
          </a:p>
          <a:p>
            <a:pPr eaLnBrk="1" hangingPunct="1">
              <a:lnSpc>
                <a:spcPct val="90000"/>
              </a:lnSpc>
            </a:pPr>
            <a:r>
              <a:rPr lang="en-US" altLang="zh-TW" sz="2400" dirty="0" smtClean="0"/>
              <a:t>some children are more prone than others to </a:t>
            </a:r>
            <a:r>
              <a:rPr lang="en-US" altLang="zh-TW" sz="2400" u="sng" dirty="0" smtClean="0"/>
              <a:t>assume</a:t>
            </a:r>
            <a:r>
              <a:rPr lang="en-US" altLang="zh-TW" sz="2400" dirty="0" smtClean="0"/>
              <a:t> that actions are aggressively motivated</a:t>
            </a:r>
          </a:p>
          <a:p>
            <a:pPr eaLnBrk="1" hangingPunct="1">
              <a:lnSpc>
                <a:spcPct val="90000"/>
              </a:lnSpc>
            </a:pPr>
            <a:r>
              <a:rPr lang="en-US" altLang="zh-TW" sz="2400" dirty="0" smtClean="0"/>
              <a:t>unable to pay attention to the appropriate cues in a situation </a:t>
            </a:r>
          </a:p>
          <a:p>
            <a:pPr eaLnBrk="1" hangingPunct="1">
              <a:lnSpc>
                <a:spcPct val="90000"/>
              </a:lnSpc>
            </a:pPr>
            <a:r>
              <a:rPr lang="en-US" altLang="zh-TW" sz="2400" dirty="0" smtClean="0"/>
              <a:t>unable to interpret the </a:t>
            </a:r>
            <a:r>
              <a:rPr lang="en-US" altLang="zh-TW" sz="2400" dirty="0" err="1" smtClean="0"/>
              <a:t>behaviours</a:t>
            </a:r>
            <a:r>
              <a:rPr lang="en-US" altLang="zh-TW" sz="2400" dirty="0" smtClean="0"/>
              <a:t> in a given situation accurately</a:t>
            </a:r>
          </a:p>
        </p:txBody>
      </p:sp>
    </p:spTree>
    <p:extLst>
      <p:ext uri="{BB962C8B-B14F-4D97-AF65-F5344CB8AC3E}">
        <p14:creationId xmlns:p14="http://schemas.microsoft.com/office/powerpoint/2010/main" val="28958913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2D6AD4EA-02B0-4D96-81D0-E076BEC56D66}" type="slidenum">
              <a:rPr kumimoji="0" lang="en-US" altLang="zh-TW" smtClean="0"/>
              <a:pPr eaLnBrk="1" hangingPunct="1"/>
              <a:t>26</a:t>
            </a:fld>
            <a:endParaRPr kumimoji="0" lang="en-US" altLang="zh-TW" smtClean="0"/>
          </a:p>
        </p:txBody>
      </p:sp>
      <p:sp>
        <p:nvSpPr>
          <p:cNvPr id="58371" name="Rectangle 2"/>
          <p:cNvSpPr>
            <a:spLocks noGrp="1" noChangeArrowheads="1"/>
          </p:cNvSpPr>
          <p:nvPr>
            <p:ph type="title"/>
          </p:nvPr>
        </p:nvSpPr>
        <p:spPr>
          <a:xfrm>
            <a:off x="250825" y="260350"/>
            <a:ext cx="7920038" cy="908050"/>
          </a:xfrm>
        </p:spPr>
        <p:txBody>
          <a:bodyPr/>
          <a:lstStyle/>
          <a:p>
            <a:pPr eaLnBrk="1" hangingPunct="1"/>
            <a:r>
              <a:rPr lang="en-US" altLang="zh-TW" b="1" dirty="0" smtClean="0">
                <a:solidFill>
                  <a:srgbClr val="7030A0"/>
                </a:solidFill>
              </a:rPr>
              <a:t>Means to reduce aggression</a:t>
            </a:r>
            <a:endParaRPr lang="zh-TW" altLang="zh-TW" b="1" dirty="0" smtClean="0">
              <a:solidFill>
                <a:srgbClr val="7030A0"/>
              </a:solidFill>
            </a:endParaRPr>
          </a:p>
        </p:txBody>
      </p:sp>
      <p:sp>
        <p:nvSpPr>
          <p:cNvPr id="58372" name="Rectangle 3"/>
          <p:cNvSpPr>
            <a:spLocks noGrp="1" noChangeArrowheads="1"/>
          </p:cNvSpPr>
          <p:nvPr>
            <p:ph type="body" idx="1"/>
          </p:nvPr>
        </p:nvSpPr>
        <p:spPr>
          <a:xfrm>
            <a:off x="323850" y="1412875"/>
            <a:ext cx="8640763" cy="4752975"/>
          </a:xfrm>
        </p:spPr>
        <p:txBody>
          <a:bodyPr/>
          <a:lstStyle/>
          <a:p>
            <a:pPr eaLnBrk="1" hangingPunct="1">
              <a:lnSpc>
                <a:spcPct val="80000"/>
              </a:lnSpc>
              <a:buFontTx/>
              <a:buChar char="-"/>
            </a:pPr>
            <a:r>
              <a:rPr lang="en-US" altLang="zh-TW" sz="2800" smtClean="0"/>
              <a:t>teach the preschoolers to be more accurate  interpreters of a situation </a:t>
            </a:r>
          </a:p>
          <a:p>
            <a:pPr eaLnBrk="1" hangingPunct="1">
              <a:lnSpc>
                <a:spcPct val="80000"/>
              </a:lnSpc>
              <a:buFontTx/>
              <a:buChar char="-"/>
            </a:pPr>
            <a:r>
              <a:rPr lang="en-US" altLang="zh-TW" sz="2800" smtClean="0"/>
              <a:t>induce them to be less prone to view others</a:t>
            </a:r>
            <a:r>
              <a:rPr lang="en-US" altLang="zh-TW" sz="2800" smtClean="0">
                <a:latin typeface="Arial" charset="0"/>
              </a:rPr>
              <a:t>’</a:t>
            </a:r>
            <a:r>
              <a:rPr lang="en-US" altLang="zh-TW" sz="2800" smtClean="0"/>
              <a:t> behaviour as motivated by hostility</a:t>
            </a:r>
          </a:p>
          <a:p>
            <a:pPr eaLnBrk="1" hangingPunct="1">
              <a:lnSpc>
                <a:spcPct val="80000"/>
              </a:lnSpc>
              <a:buFontTx/>
              <a:buChar char="-"/>
            </a:pPr>
            <a:r>
              <a:rPr lang="en-US" altLang="zh-TW" sz="2800" smtClean="0"/>
              <a:t>opportunities to observe others acting in a cooperative, helpful, prosocial manner</a:t>
            </a:r>
          </a:p>
          <a:p>
            <a:pPr eaLnBrk="1" hangingPunct="1">
              <a:lnSpc>
                <a:spcPct val="80000"/>
              </a:lnSpc>
              <a:buFontTx/>
              <a:buChar char="-"/>
            </a:pPr>
            <a:r>
              <a:rPr lang="en-US" altLang="zh-TW" sz="2800" smtClean="0"/>
              <a:t>monitor their television viewing, particularly the violence that they view</a:t>
            </a:r>
          </a:p>
          <a:p>
            <a:pPr eaLnBrk="1" hangingPunct="1">
              <a:lnSpc>
                <a:spcPct val="80000"/>
              </a:lnSpc>
              <a:buFontTx/>
              <a:buChar char="-"/>
            </a:pPr>
            <a:r>
              <a:rPr lang="en-US" altLang="zh-TW" sz="2800" smtClean="0"/>
              <a:t>help preschoolers understand their feelings</a:t>
            </a:r>
          </a:p>
          <a:p>
            <a:pPr eaLnBrk="1" hangingPunct="1">
              <a:lnSpc>
                <a:spcPct val="80000"/>
              </a:lnSpc>
              <a:buFontTx/>
              <a:buChar char="-"/>
            </a:pPr>
            <a:r>
              <a:rPr lang="en-US" altLang="zh-TW" sz="2800" smtClean="0"/>
              <a:t>explicitly teach reasoning and self-control</a:t>
            </a:r>
          </a:p>
          <a:p>
            <a:pPr eaLnBrk="1" hangingPunct="1">
              <a:lnSpc>
                <a:spcPct val="80000"/>
              </a:lnSpc>
              <a:buFontTx/>
              <a:buChar char="-"/>
            </a:pPr>
            <a:endParaRPr lang="en-US" altLang="zh-TW" sz="2800" smtClean="0"/>
          </a:p>
        </p:txBody>
      </p:sp>
    </p:spTree>
    <p:extLst>
      <p:ext uri="{BB962C8B-B14F-4D97-AF65-F5344CB8AC3E}">
        <p14:creationId xmlns:p14="http://schemas.microsoft.com/office/powerpoint/2010/main" val="12728445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58F1344B-A27A-4DF3-A3A1-5597E73FC454}" type="slidenum">
              <a:rPr kumimoji="0" lang="en-US" altLang="zh-TW" smtClean="0"/>
              <a:pPr eaLnBrk="1" hangingPunct="1"/>
              <a:t>27</a:t>
            </a:fld>
            <a:endParaRPr kumimoji="0" lang="en-US" altLang="zh-TW" smtClean="0"/>
          </a:p>
        </p:txBody>
      </p:sp>
      <p:sp>
        <p:nvSpPr>
          <p:cNvPr id="59395" name="Rectangle 2"/>
          <p:cNvSpPr>
            <a:spLocks noGrp="1" noChangeArrowheads="1"/>
          </p:cNvSpPr>
          <p:nvPr>
            <p:ph type="title"/>
          </p:nvPr>
        </p:nvSpPr>
        <p:spPr>
          <a:xfrm>
            <a:off x="755650" y="692150"/>
            <a:ext cx="6870700" cy="773113"/>
          </a:xfrm>
        </p:spPr>
        <p:txBody>
          <a:bodyPr/>
          <a:lstStyle/>
          <a:p>
            <a:pPr algn="l" eaLnBrk="1" hangingPunct="1"/>
            <a:r>
              <a:rPr lang="en-US" altLang="zh-TW" b="1" dirty="0" smtClean="0">
                <a:solidFill>
                  <a:srgbClr val="7030A0"/>
                </a:solidFill>
              </a:rPr>
              <a:t>Question for reflection</a:t>
            </a:r>
          </a:p>
        </p:txBody>
      </p:sp>
      <p:sp>
        <p:nvSpPr>
          <p:cNvPr id="59396" name="Rectangle 3"/>
          <p:cNvSpPr>
            <a:spLocks noGrp="1" noChangeArrowheads="1"/>
          </p:cNvSpPr>
          <p:nvPr>
            <p:ph type="body" idx="1"/>
          </p:nvPr>
        </p:nvSpPr>
        <p:spPr>
          <a:xfrm>
            <a:off x="323850" y="1828800"/>
            <a:ext cx="8496300" cy="3657600"/>
          </a:xfrm>
        </p:spPr>
        <p:txBody>
          <a:bodyPr/>
          <a:lstStyle/>
          <a:p>
            <a:pPr eaLnBrk="1" hangingPunct="1"/>
            <a:r>
              <a:rPr lang="en-US" altLang="zh-TW" dirty="0" smtClean="0"/>
              <a:t>How might a preschool teacher or parent help children notice the violence in the programs they watch and protect them from its effects?</a:t>
            </a:r>
          </a:p>
        </p:txBody>
      </p:sp>
    </p:spTree>
    <p:extLst>
      <p:ext uri="{BB962C8B-B14F-4D97-AF65-F5344CB8AC3E}">
        <p14:creationId xmlns:p14="http://schemas.microsoft.com/office/powerpoint/2010/main" val="21664115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B4F91095-1AA0-468B-B16C-02F47326F6CF}" type="slidenum">
              <a:rPr kumimoji="0" lang="en-US" altLang="zh-TW" smtClean="0"/>
              <a:pPr eaLnBrk="1" hangingPunct="1"/>
              <a:t>28</a:t>
            </a:fld>
            <a:endParaRPr kumimoji="0" lang="en-US" altLang="zh-TW" smtClean="0"/>
          </a:p>
        </p:txBody>
      </p:sp>
      <p:sp>
        <p:nvSpPr>
          <p:cNvPr id="4099" name="Rectangle 2"/>
          <p:cNvSpPr>
            <a:spLocks noGrp="1" noChangeArrowheads="1"/>
          </p:cNvSpPr>
          <p:nvPr>
            <p:ph type="title"/>
          </p:nvPr>
        </p:nvSpPr>
        <p:spPr>
          <a:xfrm>
            <a:off x="684213" y="476250"/>
            <a:ext cx="6870700" cy="844550"/>
          </a:xfrm>
        </p:spPr>
        <p:txBody>
          <a:bodyPr/>
          <a:lstStyle/>
          <a:p>
            <a:pPr algn="l" eaLnBrk="1" hangingPunct="1"/>
            <a:r>
              <a:rPr lang="en-US" altLang="zh-TW" b="1" u="sng" dirty="0" smtClean="0">
                <a:solidFill>
                  <a:srgbClr val="7030A0"/>
                </a:solidFill>
                <a:effectLst>
                  <a:outerShdw blurRad="38100" dist="38100" dir="2700000" algn="tl">
                    <a:srgbClr val="000000">
                      <a:alpha val="43137"/>
                    </a:srgbClr>
                  </a:outerShdw>
                </a:effectLst>
              </a:rPr>
              <a:t>3. Social </a:t>
            </a:r>
            <a:r>
              <a:rPr lang="en-US" altLang="zh-TW" b="1" u="sng" dirty="0" smtClean="0">
                <a:solidFill>
                  <a:srgbClr val="7030A0"/>
                </a:solidFill>
                <a:effectLst>
                  <a:outerShdw blurRad="38100" dist="38100" dir="2700000" algn="tl">
                    <a:srgbClr val="000000">
                      <a:alpha val="43137"/>
                    </a:srgbClr>
                  </a:outerShdw>
                </a:effectLst>
              </a:rPr>
              <a:t>Development</a:t>
            </a:r>
          </a:p>
        </p:txBody>
      </p:sp>
      <p:sp>
        <p:nvSpPr>
          <p:cNvPr id="4100" name="Rectangle 3"/>
          <p:cNvSpPr>
            <a:spLocks noGrp="1" noChangeArrowheads="1"/>
          </p:cNvSpPr>
          <p:nvPr>
            <p:ph type="body" idx="1"/>
          </p:nvPr>
        </p:nvSpPr>
        <p:spPr>
          <a:xfrm>
            <a:off x="323850" y="1557338"/>
            <a:ext cx="8820150" cy="4248150"/>
          </a:xfrm>
        </p:spPr>
        <p:txBody>
          <a:bodyPr/>
          <a:lstStyle/>
          <a:p>
            <a:pPr eaLnBrk="1" hangingPunct="1">
              <a:lnSpc>
                <a:spcPct val="80000"/>
              </a:lnSpc>
              <a:buFontTx/>
              <a:buNone/>
            </a:pPr>
            <a:r>
              <a:rPr lang="en-US" altLang="zh-TW" sz="2800" b="1" dirty="0" smtClean="0">
                <a:solidFill>
                  <a:srgbClr val="7030A0"/>
                </a:solidFill>
              </a:rPr>
              <a:t>Psychoanalytic Theory </a:t>
            </a:r>
            <a:r>
              <a:rPr lang="en-US" altLang="zh-TW" sz="2800" b="1" dirty="0" smtClean="0">
                <a:solidFill>
                  <a:srgbClr val="7030A0"/>
                </a:solidFill>
                <a:latin typeface="Arial" charset="0"/>
              </a:rPr>
              <a:t>–</a:t>
            </a:r>
            <a:r>
              <a:rPr lang="en-US" altLang="zh-TW" sz="2800" b="1" dirty="0" smtClean="0">
                <a:solidFill>
                  <a:srgbClr val="7030A0"/>
                </a:solidFill>
              </a:rPr>
              <a:t> Freud</a:t>
            </a:r>
          </a:p>
          <a:p>
            <a:pPr eaLnBrk="1" hangingPunct="1">
              <a:lnSpc>
                <a:spcPct val="80000"/>
              </a:lnSpc>
            </a:pPr>
            <a:r>
              <a:rPr lang="en-US" altLang="zh-TW" sz="2800" u="sng" dirty="0" smtClean="0"/>
              <a:t>Phallic</a:t>
            </a:r>
            <a:r>
              <a:rPr lang="en-US" altLang="zh-TW" sz="2800" dirty="0" smtClean="0"/>
              <a:t> stage</a:t>
            </a:r>
            <a:r>
              <a:rPr lang="en-US" altLang="zh-TW" sz="2400" dirty="0" smtClean="0"/>
              <a:t>(</a:t>
            </a:r>
            <a:r>
              <a:rPr lang="zh-TW" altLang="en-US" sz="2400" dirty="0" smtClean="0"/>
              <a:t>陰莖</a:t>
            </a:r>
            <a:r>
              <a:rPr lang="en-US" altLang="zh-TW" sz="2400" dirty="0" smtClean="0"/>
              <a:t>) </a:t>
            </a:r>
            <a:r>
              <a:rPr lang="en-US" altLang="zh-TW" sz="2800" dirty="0" smtClean="0"/>
              <a:t> </a:t>
            </a:r>
          </a:p>
          <a:p>
            <a:pPr eaLnBrk="1" hangingPunct="1">
              <a:lnSpc>
                <a:spcPct val="80000"/>
              </a:lnSpc>
            </a:pPr>
            <a:r>
              <a:rPr lang="en-US" altLang="zh-TW" sz="2800" dirty="0" smtClean="0"/>
              <a:t>The focus of a child</a:t>
            </a:r>
            <a:r>
              <a:rPr lang="en-US" altLang="zh-TW" sz="2800" dirty="0" smtClean="0">
                <a:latin typeface="Arial" charset="0"/>
              </a:rPr>
              <a:t>’</a:t>
            </a:r>
            <a:r>
              <a:rPr lang="en-US" altLang="zh-TW" sz="2800" dirty="0" smtClean="0"/>
              <a:t>s pleasure is related to genital</a:t>
            </a:r>
            <a:r>
              <a:rPr lang="en-US" altLang="zh-TW" sz="2400" dirty="0" smtClean="0"/>
              <a:t>(</a:t>
            </a:r>
            <a:r>
              <a:rPr lang="zh-TW" altLang="en-US" sz="2400" dirty="0" smtClean="0"/>
              <a:t>生殖器</a:t>
            </a:r>
            <a:r>
              <a:rPr lang="en-US" altLang="zh-TW" sz="2400" dirty="0" smtClean="0"/>
              <a:t>)</a:t>
            </a:r>
            <a:r>
              <a:rPr lang="en-US" altLang="zh-TW" sz="2800" dirty="0" smtClean="0"/>
              <a:t> sexuality</a:t>
            </a:r>
          </a:p>
          <a:p>
            <a:pPr eaLnBrk="1" hangingPunct="1">
              <a:lnSpc>
                <a:spcPct val="80000"/>
              </a:lnSpc>
            </a:pPr>
            <a:r>
              <a:rPr lang="en-US" altLang="zh-TW" sz="2800" dirty="0" smtClean="0"/>
              <a:t>Oedipal conflict occurs at around the age of 5</a:t>
            </a:r>
          </a:p>
          <a:p>
            <a:pPr eaLnBrk="1" hangingPunct="1">
              <a:lnSpc>
                <a:spcPct val="80000"/>
              </a:lnSpc>
              <a:buFontTx/>
              <a:buNone/>
            </a:pPr>
            <a:r>
              <a:rPr lang="en-US" altLang="zh-TW" sz="2800" b="1" dirty="0" smtClean="0"/>
              <a:t>Boys: </a:t>
            </a:r>
          </a:p>
          <a:p>
            <a:pPr eaLnBrk="1" hangingPunct="1">
              <a:lnSpc>
                <a:spcPct val="80000"/>
              </a:lnSpc>
            </a:pPr>
            <a:r>
              <a:rPr lang="en-US" altLang="zh-TW" sz="2800" dirty="0" smtClean="0"/>
              <a:t>sexual interests in their mothers</a:t>
            </a:r>
          </a:p>
          <a:p>
            <a:pPr eaLnBrk="1" hangingPunct="1">
              <a:lnSpc>
                <a:spcPct val="80000"/>
              </a:lnSpc>
            </a:pPr>
            <a:r>
              <a:rPr lang="en-US" altLang="zh-TW" sz="2800" dirty="0" smtClean="0"/>
              <a:t>viewing their fathers as rivals</a:t>
            </a:r>
          </a:p>
          <a:p>
            <a:pPr eaLnBrk="1" hangingPunct="1">
              <a:lnSpc>
                <a:spcPct val="80000"/>
              </a:lnSpc>
            </a:pPr>
            <a:r>
              <a:rPr lang="en-US" altLang="zh-TW" sz="2800" dirty="0" smtClean="0"/>
              <a:t>Conceive</a:t>
            </a:r>
            <a:r>
              <a:rPr lang="en-US" altLang="zh-TW" sz="2400" dirty="0" smtClean="0"/>
              <a:t>(</a:t>
            </a:r>
            <a:r>
              <a:rPr lang="zh-TW" altLang="en-US" sz="2400" dirty="0" smtClean="0"/>
              <a:t>構想</a:t>
            </a:r>
            <a:r>
              <a:rPr lang="en-US" altLang="zh-TW" sz="2400" dirty="0" smtClean="0"/>
              <a:t>)</a:t>
            </a:r>
            <a:r>
              <a:rPr lang="en-US" altLang="zh-TW" sz="2800" dirty="0" smtClean="0"/>
              <a:t>a desire to kill their fathers </a:t>
            </a:r>
          </a:p>
          <a:p>
            <a:pPr eaLnBrk="1" hangingPunct="1">
              <a:lnSpc>
                <a:spcPct val="80000"/>
              </a:lnSpc>
            </a:pPr>
            <a:r>
              <a:rPr lang="en-US" altLang="zh-TW" sz="2800" dirty="0" smtClean="0"/>
              <a:t>just as Oedipus did in the ancient Greek tragedy</a:t>
            </a:r>
          </a:p>
          <a:p>
            <a:pPr eaLnBrk="1" hangingPunct="1">
              <a:lnSpc>
                <a:spcPct val="80000"/>
              </a:lnSpc>
            </a:pPr>
            <a:endParaRPr lang="en-US" altLang="zh-TW" sz="2800" dirty="0" smtClean="0"/>
          </a:p>
        </p:txBody>
      </p:sp>
    </p:spTree>
    <p:extLst>
      <p:ext uri="{BB962C8B-B14F-4D97-AF65-F5344CB8AC3E}">
        <p14:creationId xmlns:p14="http://schemas.microsoft.com/office/powerpoint/2010/main" val="2513254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862CD0B8-6594-4C77-A0AC-0D53F32E87F7}" type="slidenum">
              <a:rPr kumimoji="0" lang="en-US" altLang="zh-TW" smtClean="0"/>
              <a:pPr eaLnBrk="1" hangingPunct="1"/>
              <a:t>29</a:t>
            </a:fld>
            <a:endParaRPr kumimoji="0" lang="en-US" altLang="zh-TW" smtClean="0"/>
          </a:p>
        </p:txBody>
      </p:sp>
      <p:sp>
        <p:nvSpPr>
          <p:cNvPr id="5123" name="Rectangle 2"/>
          <p:cNvSpPr>
            <a:spLocks noGrp="1" noChangeArrowheads="1"/>
          </p:cNvSpPr>
          <p:nvPr>
            <p:ph type="title"/>
          </p:nvPr>
        </p:nvSpPr>
        <p:spPr>
          <a:xfrm>
            <a:off x="323850" y="152400"/>
            <a:ext cx="7848600" cy="973138"/>
          </a:xfrm>
        </p:spPr>
        <p:txBody>
          <a:bodyPr/>
          <a:lstStyle/>
          <a:p>
            <a:pPr eaLnBrk="1" hangingPunct="1"/>
            <a:r>
              <a:rPr lang="en-US" altLang="zh-TW" sz="4000" b="1" dirty="0" smtClean="0">
                <a:solidFill>
                  <a:srgbClr val="7030A0"/>
                </a:solidFill>
              </a:rPr>
              <a:t>Psychoanalytic Theory </a:t>
            </a:r>
            <a:r>
              <a:rPr lang="en-US" altLang="zh-TW" sz="4000" b="1" dirty="0" smtClean="0">
                <a:solidFill>
                  <a:srgbClr val="7030A0"/>
                </a:solidFill>
                <a:latin typeface="Arial" charset="0"/>
              </a:rPr>
              <a:t>–</a:t>
            </a:r>
            <a:r>
              <a:rPr lang="en-US" altLang="zh-TW" sz="4000" b="1" dirty="0" smtClean="0">
                <a:solidFill>
                  <a:srgbClr val="7030A0"/>
                </a:solidFill>
              </a:rPr>
              <a:t> Freud</a:t>
            </a:r>
            <a:endParaRPr lang="zh-TW" altLang="zh-TW" sz="4000" dirty="0" smtClean="0">
              <a:solidFill>
                <a:srgbClr val="7030A0"/>
              </a:solidFill>
            </a:endParaRPr>
          </a:p>
        </p:txBody>
      </p:sp>
      <p:sp>
        <p:nvSpPr>
          <p:cNvPr id="5124" name="Rectangle 3"/>
          <p:cNvSpPr>
            <a:spLocks noGrp="1" noChangeArrowheads="1"/>
          </p:cNvSpPr>
          <p:nvPr>
            <p:ph type="body" idx="1"/>
          </p:nvPr>
        </p:nvSpPr>
        <p:spPr>
          <a:xfrm>
            <a:off x="430213" y="1341438"/>
            <a:ext cx="8713787" cy="4144962"/>
          </a:xfrm>
        </p:spPr>
        <p:txBody>
          <a:bodyPr/>
          <a:lstStyle/>
          <a:p>
            <a:pPr eaLnBrk="1" hangingPunct="1">
              <a:lnSpc>
                <a:spcPct val="90000"/>
              </a:lnSpc>
            </a:pPr>
            <a:r>
              <a:rPr lang="en-US" altLang="zh-TW" sz="2400" dirty="0" smtClean="0"/>
              <a:t>They view their fathers as all-powerful</a:t>
            </a:r>
          </a:p>
          <a:p>
            <a:pPr eaLnBrk="1" hangingPunct="1">
              <a:lnSpc>
                <a:spcPct val="90000"/>
              </a:lnSpc>
            </a:pPr>
            <a:r>
              <a:rPr lang="en-US" altLang="zh-TW" sz="2400" dirty="0" smtClean="0"/>
              <a:t>Develop a fear of </a:t>
            </a:r>
            <a:r>
              <a:rPr lang="en-US" altLang="zh-TW" sz="2400" dirty="0" smtClean="0"/>
              <a:t>retaliation(</a:t>
            </a:r>
            <a:r>
              <a:rPr lang="zh-HK" altLang="en-US" sz="2400" dirty="0" smtClean="0"/>
              <a:t>報復</a:t>
            </a:r>
            <a:r>
              <a:rPr lang="en-US" altLang="zh-TW" sz="2400" dirty="0" smtClean="0"/>
              <a:t>)</a:t>
            </a:r>
            <a:endParaRPr lang="en-US" altLang="zh-TW" sz="2400" dirty="0" smtClean="0"/>
          </a:p>
          <a:p>
            <a:pPr eaLnBrk="1" hangingPunct="1">
              <a:lnSpc>
                <a:spcPct val="90000"/>
              </a:lnSpc>
            </a:pPr>
            <a:r>
              <a:rPr lang="en-US" altLang="zh-TW" sz="2400" dirty="0" smtClean="0"/>
              <a:t>Takes the form of </a:t>
            </a:r>
            <a:r>
              <a:rPr lang="en-US" altLang="zh-TW" sz="2400" i="1" dirty="0" smtClean="0"/>
              <a:t>castration anxiety</a:t>
            </a:r>
            <a:r>
              <a:rPr lang="en-US" altLang="zh-TW" sz="2000" dirty="0" smtClean="0"/>
              <a:t>(</a:t>
            </a:r>
            <a:r>
              <a:rPr lang="zh-TW" altLang="en-US" sz="2000" dirty="0" smtClean="0"/>
              <a:t>去勢恐懼</a:t>
            </a:r>
            <a:r>
              <a:rPr lang="en-US" altLang="zh-TW" sz="2000" dirty="0" smtClean="0"/>
              <a:t>)</a:t>
            </a:r>
          </a:p>
          <a:p>
            <a:pPr eaLnBrk="1" hangingPunct="1">
              <a:lnSpc>
                <a:spcPct val="90000"/>
              </a:lnSpc>
            </a:pPr>
            <a:r>
              <a:rPr lang="en-US" altLang="zh-TW" sz="2400" dirty="0" smtClean="0"/>
              <a:t>To overcome this fear, boys repress</a:t>
            </a:r>
            <a:r>
              <a:rPr lang="en-US" altLang="zh-TW" sz="2000" dirty="0" smtClean="0"/>
              <a:t>(</a:t>
            </a:r>
            <a:r>
              <a:rPr lang="zh-TW" altLang="en-US" sz="2000" dirty="0" smtClean="0"/>
              <a:t>抑制</a:t>
            </a:r>
            <a:r>
              <a:rPr lang="en-US" altLang="zh-TW" sz="2000" dirty="0" smtClean="0"/>
              <a:t>)</a:t>
            </a:r>
            <a:r>
              <a:rPr lang="en-US" altLang="zh-TW" sz="2400" dirty="0" smtClean="0"/>
              <a:t>their desires for their mothers</a:t>
            </a:r>
          </a:p>
          <a:p>
            <a:pPr eaLnBrk="1" hangingPunct="1">
              <a:lnSpc>
                <a:spcPct val="90000"/>
              </a:lnSpc>
            </a:pPr>
            <a:r>
              <a:rPr lang="en-US" altLang="zh-TW" sz="2400" dirty="0" smtClean="0"/>
              <a:t>Being too </a:t>
            </a:r>
            <a:r>
              <a:rPr lang="en-US" altLang="zh-TW" sz="2400" u="sng" dirty="0" smtClean="0"/>
              <a:t>identify</a:t>
            </a:r>
            <a:r>
              <a:rPr lang="en-US" altLang="zh-TW" sz="2400" dirty="0" smtClean="0"/>
              <a:t> with their fathers instead</a:t>
            </a:r>
          </a:p>
          <a:p>
            <a:pPr eaLnBrk="1" hangingPunct="1">
              <a:lnSpc>
                <a:spcPct val="90000"/>
              </a:lnSpc>
              <a:buFontTx/>
              <a:buNone/>
            </a:pPr>
            <a:r>
              <a:rPr lang="en-US" altLang="zh-TW" sz="2400" b="1" dirty="0" smtClean="0"/>
              <a:t>Identification: </a:t>
            </a:r>
          </a:p>
          <a:p>
            <a:pPr eaLnBrk="1" hangingPunct="1">
              <a:lnSpc>
                <a:spcPct val="90000"/>
              </a:lnSpc>
            </a:pPr>
            <a:r>
              <a:rPr lang="en-US" altLang="zh-TW" sz="2400" dirty="0" smtClean="0"/>
              <a:t>The process in which children attempt to be similar to their same-sex parent</a:t>
            </a:r>
          </a:p>
          <a:p>
            <a:pPr eaLnBrk="1" hangingPunct="1">
              <a:lnSpc>
                <a:spcPct val="90000"/>
              </a:lnSpc>
            </a:pPr>
            <a:r>
              <a:rPr lang="en-US" altLang="zh-TW" sz="2400" dirty="0" smtClean="0"/>
              <a:t>Incorporating the parent</a:t>
            </a:r>
            <a:r>
              <a:rPr lang="en-US" altLang="zh-TW" sz="2400" dirty="0" smtClean="0">
                <a:latin typeface="Arial" charset="0"/>
              </a:rPr>
              <a:t>’</a:t>
            </a:r>
            <a:r>
              <a:rPr lang="en-US" altLang="zh-TW" sz="2400" dirty="0" smtClean="0"/>
              <a:t>s attitude and values</a:t>
            </a:r>
          </a:p>
        </p:txBody>
      </p:sp>
    </p:spTree>
    <p:extLst>
      <p:ext uri="{BB962C8B-B14F-4D97-AF65-F5344CB8AC3E}">
        <p14:creationId xmlns:p14="http://schemas.microsoft.com/office/powerpoint/2010/main" val="3428857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標題 1"/>
          <p:cNvSpPr>
            <a:spLocks noGrp="1"/>
          </p:cNvSpPr>
          <p:nvPr>
            <p:ph type="title"/>
          </p:nvPr>
        </p:nvSpPr>
        <p:spPr/>
        <p:txBody>
          <a:bodyPr/>
          <a:lstStyle/>
          <a:p>
            <a:pPr eaLnBrk="1" hangingPunct="1"/>
            <a:r>
              <a:rPr lang="en-US" altLang="zh-TW" b="1" dirty="0" smtClean="0">
                <a:solidFill>
                  <a:srgbClr val="7030A0"/>
                </a:solidFill>
              </a:rPr>
              <a:t>Sleep patterns and problems</a:t>
            </a:r>
            <a:endParaRPr lang="zh-TW" altLang="en-US" b="1" dirty="0" smtClean="0">
              <a:solidFill>
                <a:srgbClr val="7030A0"/>
              </a:solidFill>
            </a:endParaRPr>
          </a:p>
        </p:txBody>
      </p:sp>
      <p:sp>
        <p:nvSpPr>
          <p:cNvPr id="16386" name="內容版面配置區 2"/>
          <p:cNvSpPr>
            <a:spLocks noGrp="1"/>
          </p:cNvSpPr>
          <p:nvPr>
            <p:ph idx="1"/>
          </p:nvPr>
        </p:nvSpPr>
        <p:spPr>
          <a:xfrm>
            <a:off x="467544" y="1196752"/>
            <a:ext cx="8229600" cy="5472608"/>
          </a:xfrm>
        </p:spPr>
        <p:txBody>
          <a:bodyPr/>
          <a:lstStyle/>
          <a:p>
            <a:pPr eaLnBrk="1" hangingPunct="1"/>
            <a:r>
              <a:rPr lang="en-US" altLang="zh-TW" dirty="0" smtClean="0">
                <a:solidFill>
                  <a:srgbClr val="FF0000"/>
                </a:solidFill>
              </a:rPr>
              <a:t>Sleep patterns</a:t>
            </a:r>
            <a:r>
              <a:rPr lang="en-US" altLang="zh-TW" dirty="0" smtClean="0"/>
              <a:t> change throughout the growing-up years, and early childhood has its own distinct rhythms.</a:t>
            </a:r>
          </a:p>
          <a:p>
            <a:pPr eaLnBrk="1" hangingPunct="1"/>
            <a:r>
              <a:rPr lang="en-US" altLang="zh-TW" dirty="0" smtClean="0"/>
              <a:t>In most cases sleep disturbances are only occasional and usually are </a:t>
            </a:r>
            <a:r>
              <a:rPr lang="en-US" altLang="zh-TW" b="1" dirty="0" smtClean="0"/>
              <a:t>outgrown</a:t>
            </a:r>
            <a:r>
              <a:rPr lang="zh-TW" altLang="en-US" b="1" dirty="0" smtClean="0"/>
              <a:t> </a:t>
            </a:r>
            <a:r>
              <a:rPr lang="en-US" altLang="zh-TW" b="1" dirty="0" smtClean="0"/>
              <a:t>(</a:t>
            </a:r>
            <a:r>
              <a:rPr lang="zh-TW" altLang="en-US" dirty="0" smtClean="0"/>
              <a:t>長大</a:t>
            </a:r>
            <a:r>
              <a:rPr lang="zh-TW" altLang="en-US" dirty="0"/>
              <a:t>了便不再</a:t>
            </a:r>
            <a:r>
              <a:rPr lang="zh-TW" altLang="en-US" dirty="0" smtClean="0"/>
              <a:t>適用</a:t>
            </a:r>
            <a:r>
              <a:rPr lang="en-US" altLang="zh-TW" dirty="0" smtClean="0"/>
              <a:t>).</a:t>
            </a:r>
            <a:r>
              <a:rPr lang="zh-TW" altLang="en-US" dirty="0" smtClean="0"/>
              <a:t> </a:t>
            </a:r>
            <a:r>
              <a:rPr lang="en-US" altLang="zh-TW" dirty="0" smtClean="0">
                <a:solidFill>
                  <a:srgbClr val="FF0000"/>
                </a:solidFill>
              </a:rPr>
              <a:t>Persistent sleep problems may indicate an emotional, physiological or neurological condition</a:t>
            </a:r>
            <a:r>
              <a:rPr lang="en-US" altLang="zh-TW" dirty="0" smtClean="0"/>
              <a:t> that needs to be examined.</a:t>
            </a:r>
          </a:p>
          <a:p>
            <a:pPr eaLnBrk="1" hangingPunct="1">
              <a:buFont typeface="Wingdings" panose="05000000000000000000" pitchFamily="2" charset="2"/>
              <a:buChar char="l"/>
            </a:pPr>
            <a:r>
              <a:rPr lang="en-US" altLang="zh-TW" b="1" dirty="0" smtClean="0">
                <a:solidFill>
                  <a:srgbClr val="7030A0"/>
                </a:solidFill>
              </a:rPr>
              <a:t>Period and qualities of sleep affects growth and development of childhood.</a:t>
            </a:r>
          </a:p>
          <a:p>
            <a:pPr eaLnBrk="1" hangingPunct="1"/>
            <a:endParaRPr lang="zh-TW" alt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4BEC05FD-C226-4866-8EBF-A37B16D21B91}" type="slidenum">
              <a:rPr kumimoji="0" lang="en-US" altLang="zh-TW" smtClean="0"/>
              <a:pPr eaLnBrk="1" hangingPunct="1"/>
              <a:t>30</a:t>
            </a:fld>
            <a:endParaRPr kumimoji="0" lang="en-US" altLang="zh-TW" smtClean="0"/>
          </a:p>
        </p:txBody>
      </p:sp>
      <p:sp>
        <p:nvSpPr>
          <p:cNvPr id="7171" name="Rectangle 2"/>
          <p:cNvSpPr>
            <a:spLocks noGrp="1" noChangeArrowheads="1"/>
          </p:cNvSpPr>
          <p:nvPr>
            <p:ph type="title"/>
          </p:nvPr>
        </p:nvSpPr>
        <p:spPr>
          <a:xfrm>
            <a:off x="0" y="152400"/>
            <a:ext cx="8820150" cy="1600200"/>
          </a:xfrm>
        </p:spPr>
        <p:txBody>
          <a:bodyPr/>
          <a:lstStyle/>
          <a:p>
            <a:pPr eaLnBrk="1" hangingPunct="1"/>
            <a:r>
              <a:rPr lang="en-US" altLang="zh-TW" sz="4000" b="1" dirty="0" smtClean="0">
                <a:solidFill>
                  <a:srgbClr val="7030A0"/>
                </a:solidFill>
              </a:rPr>
              <a:t>Psychosocial Development </a:t>
            </a:r>
            <a:r>
              <a:rPr lang="en-US" altLang="zh-TW" sz="4000" b="1" dirty="0" smtClean="0">
                <a:solidFill>
                  <a:srgbClr val="7030A0"/>
                </a:solidFill>
                <a:latin typeface="Arial" charset="0"/>
              </a:rPr>
              <a:t>–</a:t>
            </a:r>
            <a:r>
              <a:rPr lang="en-US" altLang="zh-TW" sz="4000" b="1" dirty="0" smtClean="0">
                <a:solidFill>
                  <a:srgbClr val="7030A0"/>
                </a:solidFill>
              </a:rPr>
              <a:t> Erikson</a:t>
            </a:r>
            <a:endParaRPr lang="zh-TW" altLang="zh-TW" sz="4000" b="1" dirty="0" smtClean="0">
              <a:solidFill>
                <a:srgbClr val="7030A0"/>
              </a:solidFill>
            </a:endParaRPr>
          </a:p>
        </p:txBody>
      </p:sp>
      <p:sp>
        <p:nvSpPr>
          <p:cNvPr id="7172" name="Rectangle 3"/>
          <p:cNvSpPr>
            <a:spLocks noGrp="1" noChangeArrowheads="1"/>
          </p:cNvSpPr>
          <p:nvPr>
            <p:ph type="body" idx="1"/>
          </p:nvPr>
        </p:nvSpPr>
        <p:spPr>
          <a:xfrm>
            <a:off x="468313" y="1828800"/>
            <a:ext cx="8280400" cy="3657600"/>
          </a:xfrm>
        </p:spPr>
        <p:txBody>
          <a:bodyPr/>
          <a:lstStyle/>
          <a:p>
            <a:pPr eaLnBrk="1" hangingPunct="1">
              <a:buFontTx/>
              <a:buNone/>
            </a:pPr>
            <a:r>
              <a:rPr lang="en-US" altLang="zh-TW" b="1" smtClean="0"/>
              <a:t>Initiative-versus-guilt stage:</a:t>
            </a:r>
          </a:p>
          <a:p>
            <a:pPr eaLnBrk="1" hangingPunct="1">
              <a:buFontTx/>
              <a:buChar char="-"/>
            </a:pPr>
            <a:r>
              <a:rPr lang="en-US" altLang="zh-TW" smtClean="0"/>
              <a:t>During which children face conflicts between the desire to act independently by doing things on their own </a:t>
            </a:r>
          </a:p>
          <a:p>
            <a:pPr eaLnBrk="1" hangingPunct="1">
              <a:buFontTx/>
              <a:buChar char="-"/>
            </a:pPr>
            <a:r>
              <a:rPr lang="en-US" altLang="zh-TW" smtClean="0"/>
              <a:t>The guilt that comes from failure when they don</a:t>
            </a:r>
            <a:r>
              <a:rPr lang="en-US" altLang="zh-TW" smtClean="0">
                <a:latin typeface="Arial" charset="0"/>
              </a:rPr>
              <a:t>’</a:t>
            </a:r>
            <a:r>
              <a:rPr lang="en-US" altLang="zh-TW" smtClean="0"/>
              <a:t>t succeed</a:t>
            </a:r>
          </a:p>
          <a:p>
            <a:pPr eaLnBrk="1" hangingPunct="1">
              <a:buFontTx/>
              <a:buNone/>
            </a:pPr>
            <a:endParaRPr lang="en-US" altLang="zh-TW" smtClean="0"/>
          </a:p>
        </p:txBody>
      </p:sp>
    </p:spTree>
    <p:extLst>
      <p:ext uri="{BB962C8B-B14F-4D97-AF65-F5344CB8AC3E}">
        <p14:creationId xmlns:p14="http://schemas.microsoft.com/office/powerpoint/2010/main" val="3811729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44B693DF-B21E-456E-86C3-AE847FB9FBE5}" type="slidenum">
              <a:rPr kumimoji="0" lang="en-US" altLang="zh-TW" smtClean="0"/>
              <a:pPr eaLnBrk="1" hangingPunct="1"/>
              <a:t>31</a:t>
            </a:fld>
            <a:endParaRPr kumimoji="0" lang="en-US" altLang="zh-TW" smtClean="0"/>
          </a:p>
        </p:txBody>
      </p:sp>
      <p:sp>
        <p:nvSpPr>
          <p:cNvPr id="8195" name="Rectangle 2"/>
          <p:cNvSpPr>
            <a:spLocks noGrp="1" noChangeArrowheads="1"/>
          </p:cNvSpPr>
          <p:nvPr>
            <p:ph type="title"/>
          </p:nvPr>
        </p:nvSpPr>
        <p:spPr>
          <a:xfrm>
            <a:off x="684213" y="620713"/>
            <a:ext cx="7342187" cy="771525"/>
          </a:xfrm>
        </p:spPr>
        <p:txBody>
          <a:bodyPr/>
          <a:lstStyle/>
          <a:p>
            <a:pPr eaLnBrk="1" hangingPunct="1"/>
            <a:r>
              <a:rPr lang="en-US" altLang="zh-TW" sz="4000" b="1" dirty="0" smtClean="0">
                <a:solidFill>
                  <a:srgbClr val="7030A0"/>
                </a:solidFill>
              </a:rPr>
              <a:t>Initiative-versus-guilt stage</a:t>
            </a:r>
            <a:endParaRPr lang="zh-TW" altLang="zh-TW" sz="4000" b="1" dirty="0" smtClean="0">
              <a:solidFill>
                <a:srgbClr val="7030A0"/>
              </a:solidFill>
            </a:endParaRPr>
          </a:p>
        </p:txBody>
      </p:sp>
      <p:sp>
        <p:nvSpPr>
          <p:cNvPr id="8196" name="Rectangle 3"/>
          <p:cNvSpPr>
            <a:spLocks noGrp="1" noChangeArrowheads="1"/>
          </p:cNvSpPr>
          <p:nvPr>
            <p:ph type="body" idx="1"/>
          </p:nvPr>
        </p:nvSpPr>
        <p:spPr>
          <a:xfrm>
            <a:off x="395288" y="1828800"/>
            <a:ext cx="8497887" cy="3657600"/>
          </a:xfrm>
        </p:spPr>
        <p:txBody>
          <a:bodyPr/>
          <a:lstStyle/>
          <a:p>
            <a:pPr eaLnBrk="1" hangingPunct="1"/>
            <a:r>
              <a:rPr lang="en-US" altLang="zh-TW" dirty="0" smtClean="0"/>
              <a:t>Eager to do things on their own - </a:t>
            </a:r>
            <a:r>
              <a:rPr lang="en-US" altLang="zh-TW" dirty="0" smtClean="0">
                <a:latin typeface="Arial" charset="0"/>
              </a:rPr>
              <a:t>“</a:t>
            </a:r>
            <a:r>
              <a:rPr lang="en-US" altLang="zh-TW" dirty="0" smtClean="0"/>
              <a:t>Let me do it</a:t>
            </a:r>
            <a:r>
              <a:rPr lang="en-US" altLang="zh-TW" dirty="0" smtClean="0">
                <a:latin typeface="Arial" charset="0"/>
              </a:rPr>
              <a:t>”</a:t>
            </a:r>
            <a:endParaRPr lang="en-US" altLang="zh-TW" dirty="0" smtClean="0"/>
          </a:p>
          <a:p>
            <a:pPr eaLnBrk="1" hangingPunct="1"/>
            <a:r>
              <a:rPr lang="en-US" altLang="zh-TW" dirty="0" smtClean="0"/>
              <a:t>Provide opportunities to act self-reliantly, support and encourage their initiative</a:t>
            </a:r>
          </a:p>
          <a:p>
            <a:pPr eaLnBrk="1" hangingPunct="1"/>
            <a:r>
              <a:rPr lang="en-US" altLang="zh-TW" dirty="0" smtClean="0"/>
              <a:t>Let them to make decisions on their own  </a:t>
            </a:r>
          </a:p>
          <a:p>
            <a:pPr eaLnBrk="1" hangingPunct="1"/>
            <a:r>
              <a:rPr lang="en-US" altLang="zh-TW" dirty="0" smtClean="0"/>
              <a:t>Virtue/Strength: Purpose</a:t>
            </a:r>
          </a:p>
        </p:txBody>
      </p:sp>
    </p:spTree>
    <p:extLst>
      <p:ext uri="{BB962C8B-B14F-4D97-AF65-F5344CB8AC3E}">
        <p14:creationId xmlns:p14="http://schemas.microsoft.com/office/powerpoint/2010/main" val="17519774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eaLnBrk="1" fontAlgn="auto" hangingPunct="1">
              <a:spcAft>
                <a:spcPts val="0"/>
              </a:spcAft>
              <a:defRPr/>
            </a:pPr>
            <a:r>
              <a:rPr lang="en-US" altLang="zh-TW" b="1" u="sng" dirty="0" smtClean="0">
                <a:solidFill>
                  <a:srgbClr val="7030A0"/>
                </a:solidFill>
                <a:effectLst>
                  <a:outerShdw blurRad="38100" dist="38100" dir="2700000" algn="tl">
                    <a:srgbClr val="000000">
                      <a:alpha val="43137"/>
                    </a:srgbClr>
                  </a:outerShdw>
                </a:effectLst>
              </a:rPr>
              <a:t>Psycho-social </a:t>
            </a:r>
            <a:r>
              <a:rPr lang="en-US" altLang="zh-TW" b="1" u="sng" dirty="0" smtClean="0">
                <a:solidFill>
                  <a:srgbClr val="7030A0"/>
                </a:solidFill>
                <a:effectLst>
                  <a:outerShdw blurRad="38100" dist="38100" dir="2700000" algn="tl">
                    <a:srgbClr val="000000">
                      <a:alpha val="43137"/>
                    </a:srgbClr>
                  </a:outerShdw>
                </a:effectLst>
              </a:rPr>
              <a:t>development </a:t>
            </a:r>
            <a:br>
              <a:rPr lang="en-US" altLang="zh-TW" b="1" u="sng" dirty="0" smtClean="0">
                <a:solidFill>
                  <a:srgbClr val="7030A0"/>
                </a:solidFill>
                <a:effectLst>
                  <a:outerShdw blurRad="38100" dist="38100" dir="2700000" algn="tl">
                    <a:srgbClr val="000000">
                      <a:alpha val="43137"/>
                    </a:srgbClr>
                  </a:outerShdw>
                </a:effectLst>
              </a:rPr>
            </a:br>
            <a:r>
              <a:rPr lang="en-US" altLang="zh-TW" b="1" u="sng" dirty="0" smtClean="0">
                <a:solidFill>
                  <a:srgbClr val="7030A0"/>
                </a:solidFill>
                <a:effectLst>
                  <a:outerShdw blurRad="38100" dist="38100" dir="2700000" algn="tl">
                    <a:srgbClr val="000000">
                      <a:alpha val="43137"/>
                    </a:srgbClr>
                  </a:outerShdw>
                </a:effectLst>
              </a:rPr>
              <a:t>in early childhood</a:t>
            </a:r>
            <a:endParaRPr lang="zh-TW" altLang="en-US" b="1" u="sng" dirty="0">
              <a:solidFill>
                <a:srgbClr val="7030A0"/>
              </a:solidFill>
              <a:effectLst>
                <a:outerShdw blurRad="38100" dist="38100" dir="2700000" algn="tl">
                  <a:srgbClr val="000000">
                    <a:alpha val="43137"/>
                  </a:srgbClr>
                </a:outerShdw>
              </a:effectLst>
            </a:endParaRPr>
          </a:p>
        </p:txBody>
      </p:sp>
      <p:sp>
        <p:nvSpPr>
          <p:cNvPr id="34818" name="內容版面配置區 2"/>
          <p:cNvSpPr>
            <a:spLocks noGrp="1"/>
          </p:cNvSpPr>
          <p:nvPr>
            <p:ph idx="1"/>
          </p:nvPr>
        </p:nvSpPr>
        <p:spPr/>
        <p:txBody>
          <a:bodyPr/>
          <a:lstStyle/>
          <a:p>
            <a:pPr eaLnBrk="1" hangingPunct="1">
              <a:buFont typeface="Arial" charset="0"/>
              <a:buNone/>
            </a:pPr>
            <a:r>
              <a:rPr lang="en-US" altLang="zh-TW" u="sng" dirty="0" smtClean="0">
                <a:solidFill>
                  <a:srgbClr val="FF0000"/>
                </a:solidFill>
              </a:rPr>
              <a:t>Self-concept</a:t>
            </a:r>
            <a:r>
              <a:rPr lang="en-US" altLang="zh-TW" dirty="0" smtClean="0"/>
              <a:t> </a:t>
            </a:r>
          </a:p>
          <a:p>
            <a:pPr eaLnBrk="1" hangingPunct="1"/>
            <a:r>
              <a:rPr lang="en-US" altLang="zh-TW" dirty="0" smtClean="0"/>
              <a:t>Self concept means </a:t>
            </a:r>
            <a:r>
              <a:rPr lang="en-US" altLang="zh-TW" u="sng" dirty="0" smtClean="0">
                <a:solidFill>
                  <a:srgbClr val="7030A0"/>
                </a:solidFill>
              </a:rPr>
              <a:t>sense of self</a:t>
            </a:r>
            <a:r>
              <a:rPr lang="en-US" altLang="zh-TW" dirty="0" smtClean="0"/>
              <a:t>; descriptive and evaluative mental picture of one’s abilities and traits(</a:t>
            </a:r>
            <a:r>
              <a:rPr lang="zh-TW" altLang="en-US" dirty="0" smtClean="0"/>
              <a:t>品性</a:t>
            </a:r>
            <a:r>
              <a:rPr lang="en-US" altLang="zh-TW" dirty="0" smtClean="0"/>
              <a:t>)</a:t>
            </a:r>
          </a:p>
          <a:p>
            <a:pPr eaLnBrk="1" hangingPunct="1"/>
            <a:r>
              <a:rPr lang="en-US" altLang="zh-TW" dirty="0" smtClean="0"/>
              <a:t>It is a cognitive construction that determines how we feel about ourselves and guides our actions</a:t>
            </a:r>
            <a:endParaRPr lang="zh-TW" alt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標題 1"/>
          <p:cNvSpPr>
            <a:spLocks noGrp="1"/>
          </p:cNvSpPr>
          <p:nvPr>
            <p:ph type="title"/>
          </p:nvPr>
        </p:nvSpPr>
        <p:spPr/>
        <p:txBody>
          <a:bodyPr/>
          <a:lstStyle/>
          <a:p>
            <a:pPr eaLnBrk="1" hangingPunct="1"/>
            <a:endParaRPr lang="zh-TW" altLang="en-US" smtClean="0"/>
          </a:p>
        </p:txBody>
      </p:sp>
      <p:sp>
        <p:nvSpPr>
          <p:cNvPr id="35842" name="內容版面配置區 2"/>
          <p:cNvSpPr>
            <a:spLocks noGrp="1"/>
          </p:cNvSpPr>
          <p:nvPr>
            <p:ph idx="1"/>
          </p:nvPr>
        </p:nvSpPr>
        <p:spPr/>
        <p:txBody>
          <a:bodyPr/>
          <a:lstStyle/>
          <a:p>
            <a:pPr eaLnBrk="1" hangingPunct="1">
              <a:buFont typeface="Arial" charset="0"/>
              <a:buNone/>
            </a:pPr>
            <a:r>
              <a:rPr lang="en-US" altLang="zh-TW" u="sng" dirty="0" smtClean="0">
                <a:solidFill>
                  <a:srgbClr val="FF0000"/>
                </a:solidFill>
              </a:rPr>
              <a:t>Self-esteem</a:t>
            </a:r>
          </a:p>
          <a:p>
            <a:pPr eaLnBrk="1" hangingPunct="1"/>
            <a:r>
              <a:rPr lang="en-US" altLang="zh-TW" dirty="0" smtClean="0"/>
              <a:t>It is the </a:t>
            </a:r>
            <a:r>
              <a:rPr lang="en-US" altLang="zh-TW" b="1" dirty="0" smtClean="0">
                <a:solidFill>
                  <a:srgbClr val="7030A0"/>
                </a:solidFill>
              </a:rPr>
              <a:t>self-evaluative part of the self-concept</a:t>
            </a:r>
            <a:r>
              <a:rPr lang="en-US" altLang="zh-TW" dirty="0" smtClean="0"/>
              <a:t>, the judgment children make about their overall worth</a:t>
            </a:r>
          </a:p>
          <a:p>
            <a:pPr eaLnBrk="1" hangingPunct="1"/>
            <a:r>
              <a:rPr lang="en-US" altLang="zh-TW" dirty="0" smtClean="0"/>
              <a:t>Self-esteem is based on children’s growing cognitive ability to describe and define themselves</a:t>
            </a:r>
            <a:endParaRPr lang="zh-TW" alt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eaLnBrk="1" fontAlgn="auto" hangingPunct="1">
              <a:spcAft>
                <a:spcPts val="0"/>
              </a:spcAft>
              <a:defRPr/>
            </a:pPr>
            <a:r>
              <a:rPr lang="en-US" altLang="zh-TW" dirty="0" smtClean="0">
                <a:solidFill>
                  <a:srgbClr val="7030A0"/>
                </a:solidFill>
              </a:rPr>
              <a:t>Understanding and regulating emotions</a:t>
            </a:r>
            <a:endParaRPr lang="zh-TW" altLang="en-US" dirty="0">
              <a:solidFill>
                <a:srgbClr val="7030A0"/>
              </a:solidFill>
            </a:endParaRPr>
          </a:p>
        </p:txBody>
      </p:sp>
      <p:sp>
        <p:nvSpPr>
          <p:cNvPr id="36866" name="內容版面配置區 2"/>
          <p:cNvSpPr>
            <a:spLocks noGrp="1"/>
          </p:cNvSpPr>
          <p:nvPr>
            <p:ph idx="1"/>
          </p:nvPr>
        </p:nvSpPr>
        <p:spPr/>
        <p:txBody>
          <a:bodyPr/>
          <a:lstStyle/>
          <a:p>
            <a:pPr eaLnBrk="1" hangingPunct="1">
              <a:lnSpc>
                <a:spcPct val="90000"/>
              </a:lnSpc>
            </a:pPr>
            <a:r>
              <a:rPr lang="en-US" altLang="zh-TW" dirty="0" smtClean="0"/>
              <a:t>The </a:t>
            </a:r>
            <a:r>
              <a:rPr lang="en-US" altLang="zh-TW" b="1" dirty="0" smtClean="0"/>
              <a:t>ability to understand and regulate, or control,</a:t>
            </a:r>
            <a:r>
              <a:rPr lang="en-US" altLang="zh-TW" dirty="0" smtClean="0"/>
              <a:t> one’s feelings is one of the key advances</a:t>
            </a:r>
            <a:r>
              <a:rPr lang="zh-TW" altLang="en-US" dirty="0" smtClean="0"/>
              <a:t> </a:t>
            </a:r>
            <a:r>
              <a:rPr lang="en-US" altLang="zh-TW" dirty="0" smtClean="0"/>
              <a:t>(</a:t>
            </a:r>
            <a:r>
              <a:rPr lang="zh-HK" altLang="en-US" dirty="0" smtClean="0"/>
              <a:t>推進</a:t>
            </a:r>
            <a:r>
              <a:rPr lang="en-US" altLang="zh-TW" dirty="0" smtClean="0"/>
              <a:t>)of early childhood.</a:t>
            </a:r>
          </a:p>
          <a:p>
            <a:pPr eaLnBrk="1" hangingPunct="1">
              <a:lnSpc>
                <a:spcPct val="90000"/>
              </a:lnSpc>
            </a:pPr>
            <a:r>
              <a:rPr lang="en-US" altLang="zh-TW" dirty="0" smtClean="0"/>
              <a:t>Children who </a:t>
            </a:r>
            <a:r>
              <a:rPr lang="en-US" altLang="zh-TW" dirty="0" smtClean="0">
                <a:solidFill>
                  <a:srgbClr val="FF0000"/>
                </a:solidFill>
              </a:rPr>
              <a:t>can understand their emotions are better able to control the way they show them and to be sensitive to how others feel</a:t>
            </a:r>
            <a:r>
              <a:rPr lang="en-US" altLang="zh-TW" dirty="0" smtClean="0"/>
              <a:t>.</a:t>
            </a:r>
          </a:p>
          <a:p>
            <a:pPr eaLnBrk="1" hangingPunct="1">
              <a:lnSpc>
                <a:spcPct val="90000"/>
              </a:lnSpc>
            </a:pPr>
            <a:r>
              <a:rPr lang="en-US" altLang="zh-TW" dirty="0" smtClean="0">
                <a:solidFill>
                  <a:srgbClr val="FF0000"/>
                </a:solidFill>
              </a:rPr>
              <a:t>Emotional self-regulation</a:t>
            </a:r>
            <a:r>
              <a:rPr lang="en-US" altLang="zh-TW" dirty="0" smtClean="0"/>
              <a:t> helps children guide their behavior and contributes to their ability </a:t>
            </a:r>
            <a:r>
              <a:rPr lang="en-US" altLang="zh-TW" dirty="0" smtClean="0">
                <a:solidFill>
                  <a:srgbClr val="7030A0"/>
                </a:solidFill>
              </a:rPr>
              <a:t>to get along with others</a:t>
            </a:r>
            <a:endParaRPr lang="zh-TW" altLang="en-US" dirty="0" smtClean="0">
              <a:solidFill>
                <a:srgbClr val="7030A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eaLnBrk="1" fontAlgn="auto" hangingPunct="1">
              <a:spcAft>
                <a:spcPts val="0"/>
              </a:spcAft>
              <a:defRPr/>
            </a:pPr>
            <a:r>
              <a:rPr lang="en-US" altLang="zh-TW" dirty="0" smtClean="0">
                <a:solidFill>
                  <a:srgbClr val="7030A0"/>
                </a:solidFill>
              </a:rPr>
              <a:t>Understanding conflicting emotions</a:t>
            </a:r>
            <a:endParaRPr lang="zh-TW" altLang="en-US" dirty="0">
              <a:solidFill>
                <a:srgbClr val="7030A0"/>
              </a:solidFill>
            </a:endParaRPr>
          </a:p>
        </p:txBody>
      </p:sp>
      <p:sp>
        <p:nvSpPr>
          <p:cNvPr id="37890" name="內容版面配置區 2"/>
          <p:cNvSpPr>
            <a:spLocks noGrp="1"/>
          </p:cNvSpPr>
          <p:nvPr>
            <p:ph idx="1"/>
          </p:nvPr>
        </p:nvSpPr>
        <p:spPr/>
        <p:txBody>
          <a:bodyPr/>
          <a:lstStyle/>
          <a:p>
            <a:pPr eaLnBrk="1" hangingPunct="1"/>
            <a:r>
              <a:rPr lang="en-US" altLang="zh-TW" dirty="0" smtClean="0"/>
              <a:t>One reason for younger children’s confusion about their feelings is that they do not understand that they can experience contrary(</a:t>
            </a:r>
            <a:r>
              <a:rPr lang="zh-HK" altLang="en-US" dirty="0" smtClean="0"/>
              <a:t>相反的</a:t>
            </a:r>
            <a:r>
              <a:rPr lang="en-US" altLang="zh-TW" dirty="0" smtClean="0"/>
              <a:t>)emotional reactions at the same time.</a:t>
            </a:r>
          </a:p>
          <a:p>
            <a:pPr eaLnBrk="1" hangingPunct="1"/>
            <a:endParaRPr lang="zh-TW" alt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eaLnBrk="1" fontAlgn="auto" hangingPunct="1">
              <a:spcAft>
                <a:spcPts val="0"/>
              </a:spcAft>
              <a:defRPr/>
            </a:pPr>
            <a:r>
              <a:rPr lang="en-US" altLang="zh-TW" dirty="0" smtClean="0">
                <a:solidFill>
                  <a:srgbClr val="7030A0"/>
                </a:solidFill>
              </a:rPr>
              <a:t>Understanding emotions directed toward the self</a:t>
            </a:r>
            <a:endParaRPr lang="zh-TW" altLang="en-US" dirty="0">
              <a:solidFill>
                <a:srgbClr val="7030A0"/>
              </a:solidFill>
            </a:endParaRPr>
          </a:p>
        </p:txBody>
      </p:sp>
      <p:sp>
        <p:nvSpPr>
          <p:cNvPr id="38914" name="內容版面配置區 2"/>
          <p:cNvSpPr>
            <a:spLocks noGrp="1"/>
          </p:cNvSpPr>
          <p:nvPr>
            <p:ph idx="1"/>
          </p:nvPr>
        </p:nvSpPr>
        <p:spPr/>
        <p:txBody>
          <a:bodyPr/>
          <a:lstStyle/>
          <a:p>
            <a:pPr eaLnBrk="1" hangingPunct="1"/>
            <a:r>
              <a:rPr lang="en-US" altLang="zh-TW" dirty="0" smtClean="0">
                <a:solidFill>
                  <a:srgbClr val="FF0000"/>
                </a:solidFill>
              </a:rPr>
              <a:t>Emotions directed toward the self such as guilt, shame and pride, typically developed by the end of the third year</a:t>
            </a:r>
            <a:r>
              <a:rPr lang="en-US" altLang="zh-TW" dirty="0" smtClean="0"/>
              <a:t>, after children gain self-awareness and accept the standards of behavior their parents have set</a:t>
            </a:r>
            <a:r>
              <a:rPr lang="zh-TW" altLang="en-US" dirty="0" smtClean="0"/>
              <a:t> </a:t>
            </a:r>
            <a:r>
              <a:rPr lang="en-US" altLang="zh-TW" dirty="0" smtClean="0"/>
              <a:t>/ establish.</a:t>
            </a:r>
          </a:p>
          <a:p>
            <a:pPr eaLnBrk="1" hangingPunct="1"/>
            <a:endParaRPr lang="zh-TW" alt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標題 1"/>
          <p:cNvSpPr>
            <a:spLocks noGrp="1"/>
          </p:cNvSpPr>
          <p:nvPr>
            <p:ph type="title"/>
          </p:nvPr>
        </p:nvSpPr>
        <p:spPr/>
        <p:txBody>
          <a:bodyPr/>
          <a:lstStyle/>
          <a:p>
            <a:pPr eaLnBrk="1" hangingPunct="1"/>
            <a:endParaRPr lang="zh-TW" altLang="en-US" smtClean="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576679854"/>
              </p:ext>
            </p:extLst>
          </p:nvPr>
        </p:nvGraphicFramePr>
        <p:xfrm>
          <a:off x="457200" y="1600200"/>
          <a:ext cx="8229600" cy="3754755"/>
        </p:xfrm>
        <a:graphic>
          <a:graphicData uri="http://schemas.openxmlformats.org/drawingml/2006/table">
            <a:tbl>
              <a:tblPr/>
              <a:tblGrid>
                <a:gridCol w="4114800"/>
                <a:gridCol w="41148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dirty="0" smtClean="0">
                          <a:ln>
                            <a:noFill/>
                          </a:ln>
                          <a:solidFill>
                            <a:srgbClr val="FFFFFF"/>
                          </a:solidFill>
                          <a:effectLst/>
                          <a:latin typeface="Calibri" pitchFamily="34" charset="0"/>
                          <a:ea typeface="新細明體" pitchFamily="18" charset="-120"/>
                        </a:rPr>
                        <a:t>Ages </a:t>
                      </a:r>
                      <a:endParaRPr kumimoji="0" lang="zh-TW" altLang="en-US" sz="1800" b="1" i="0" u="none" strike="noStrike" cap="none" normalizeH="0" baseline="0" dirty="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064A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smtClean="0">
                          <a:ln>
                            <a:noFill/>
                          </a:ln>
                          <a:solidFill>
                            <a:srgbClr val="FFFFFF"/>
                          </a:solidFill>
                          <a:effectLst/>
                          <a:latin typeface="Calibri" pitchFamily="34" charset="0"/>
                          <a:ea typeface="新細明體" pitchFamily="18" charset="-120"/>
                        </a:rPr>
                        <a:t>Situations </a:t>
                      </a:r>
                      <a:endParaRPr kumimoji="0" lang="zh-TW" altLang="en-US" sz="1800" b="1" i="0" u="none" strike="noStrike" cap="none" normalizeH="0" baseline="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064A2"/>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Ages 4 -5</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3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Children did not say that either they or their parents would feel proud or shame</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3E0"/>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Ages 5 -6</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A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Calibri" pitchFamily="34" charset="0"/>
                          <a:ea typeface="新細明體" pitchFamily="18" charset="-120"/>
                        </a:rPr>
                        <a:t>Children said their parents would be ashamed(</a:t>
                      </a:r>
                      <a:r>
                        <a:rPr lang="zh-HK" altLang="en-US" dirty="0" smtClean="0"/>
                        <a:t>羞愧</a:t>
                      </a:r>
                      <a:r>
                        <a:rPr lang="en-US" altLang="zh-HK" dirty="0" smtClean="0"/>
                        <a:t>)</a:t>
                      </a:r>
                      <a:r>
                        <a:rPr kumimoji="0" lang="en-US" altLang="zh-TW" sz="1800" b="0" i="0" u="none" strike="noStrike" cap="none" normalizeH="0" baseline="0" dirty="0" smtClean="0">
                          <a:ln>
                            <a:noFill/>
                          </a:ln>
                          <a:solidFill>
                            <a:srgbClr val="000000"/>
                          </a:solidFill>
                          <a:effectLst/>
                          <a:latin typeface="Calibri" pitchFamily="34" charset="0"/>
                          <a:ea typeface="新細明體" pitchFamily="18" charset="-120"/>
                        </a:rPr>
                        <a:t>or proud of them but did not acknowledge(</a:t>
                      </a:r>
                      <a:r>
                        <a:rPr lang="zh-HK" altLang="en-US" dirty="0" smtClean="0"/>
                        <a:t>承認</a:t>
                      </a:r>
                      <a:r>
                        <a:rPr lang="en-US" altLang="zh-HK" dirty="0" smtClean="0"/>
                        <a:t>)</a:t>
                      </a:r>
                      <a:r>
                        <a:rPr kumimoji="0" lang="en-US" altLang="zh-TW" sz="1800" b="0" i="0" u="none" strike="noStrike" cap="none" normalizeH="0" baseline="0" dirty="0" smtClean="0">
                          <a:ln>
                            <a:noFill/>
                          </a:ln>
                          <a:solidFill>
                            <a:srgbClr val="000000"/>
                          </a:solidFill>
                          <a:effectLst/>
                          <a:latin typeface="Calibri" pitchFamily="34" charset="0"/>
                          <a:ea typeface="新細明體" pitchFamily="18" charset="-120"/>
                        </a:rPr>
                        <a:t>feeling these emotions themselves</a:t>
                      </a:r>
                      <a:endParaRPr kumimoji="0" lang="zh-TW" altLang="en-US" sz="18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AF0"/>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Ages 6 -7</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3E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Children said they would feel proud or ashamed, but only if they were observed</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D3E0"/>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Ages 7 -8</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A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Children did say that they would feel ashamed or proud of themselves even if no one saw them</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EAF0"/>
                    </a:solid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6F4E9CF8-6DFC-4825-8FDF-2F8CCEE6262A}" type="slidenum">
              <a:rPr kumimoji="0" lang="en-US" altLang="zh-TW" smtClean="0"/>
              <a:pPr eaLnBrk="1" hangingPunct="1"/>
              <a:t>38</a:t>
            </a:fld>
            <a:endParaRPr kumimoji="0" lang="en-US" altLang="zh-TW" smtClean="0"/>
          </a:p>
        </p:txBody>
      </p:sp>
      <p:sp>
        <p:nvSpPr>
          <p:cNvPr id="9219" name="Rectangle 2"/>
          <p:cNvSpPr>
            <a:spLocks noGrp="1" noChangeArrowheads="1"/>
          </p:cNvSpPr>
          <p:nvPr>
            <p:ph type="title"/>
          </p:nvPr>
        </p:nvSpPr>
        <p:spPr>
          <a:xfrm>
            <a:off x="684213" y="404813"/>
            <a:ext cx="6870700" cy="844550"/>
          </a:xfrm>
        </p:spPr>
        <p:txBody>
          <a:bodyPr/>
          <a:lstStyle/>
          <a:p>
            <a:pPr eaLnBrk="1" hangingPunct="1"/>
            <a:r>
              <a:rPr lang="en-US" altLang="zh-TW" b="1" u="sng" dirty="0" smtClean="0">
                <a:solidFill>
                  <a:srgbClr val="7030A0"/>
                </a:solidFill>
                <a:effectLst>
                  <a:outerShdw blurRad="38100" dist="38100" dir="2700000" algn="tl">
                    <a:srgbClr val="000000">
                      <a:alpha val="43137"/>
                    </a:srgbClr>
                  </a:outerShdw>
                </a:effectLst>
              </a:rPr>
              <a:t>4. Gender </a:t>
            </a:r>
            <a:r>
              <a:rPr lang="en-US" altLang="zh-TW" b="1" u="sng" dirty="0" smtClean="0">
                <a:solidFill>
                  <a:srgbClr val="7030A0"/>
                </a:solidFill>
                <a:effectLst>
                  <a:outerShdw blurRad="38100" dist="38100" dir="2700000" algn="tl">
                    <a:srgbClr val="000000">
                      <a:alpha val="43137"/>
                    </a:srgbClr>
                  </a:outerShdw>
                </a:effectLst>
              </a:rPr>
              <a:t>Identity - Play</a:t>
            </a:r>
            <a:endParaRPr lang="zh-TW" altLang="zh-TW" b="1" u="sng" dirty="0" smtClean="0">
              <a:solidFill>
                <a:srgbClr val="7030A0"/>
              </a:solidFill>
              <a:effectLst>
                <a:outerShdw blurRad="38100" dist="38100" dir="2700000" algn="tl">
                  <a:srgbClr val="000000">
                    <a:alpha val="43137"/>
                  </a:srgbClr>
                </a:outerShdw>
              </a:effectLst>
            </a:endParaRPr>
          </a:p>
        </p:txBody>
      </p:sp>
      <p:sp>
        <p:nvSpPr>
          <p:cNvPr id="9220" name="Rectangle 3"/>
          <p:cNvSpPr>
            <a:spLocks noGrp="1" noChangeArrowheads="1"/>
          </p:cNvSpPr>
          <p:nvPr>
            <p:ph type="body" idx="1"/>
          </p:nvPr>
        </p:nvSpPr>
        <p:spPr>
          <a:xfrm>
            <a:off x="468313" y="1341438"/>
            <a:ext cx="8280400" cy="4535487"/>
          </a:xfrm>
        </p:spPr>
        <p:txBody>
          <a:bodyPr/>
          <a:lstStyle/>
          <a:p>
            <a:pPr eaLnBrk="1" hangingPunct="1">
              <a:buFontTx/>
              <a:buNone/>
            </a:pPr>
            <a:r>
              <a:rPr lang="en-US" altLang="zh-TW" sz="2800" b="1" smtClean="0"/>
              <a:t>Boys:</a:t>
            </a:r>
            <a:r>
              <a:rPr lang="en-US" altLang="zh-TW" sz="2800" smtClean="0"/>
              <a:t> </a:t>
            </a:r>
          </a:p>
          <a:p>
            <a:pPr eaLnBrk="1" hangingPunct="1"/>
            <a:r>
              <a:rPr lang="en-US" altLang="zh-TW" sz="2800" smtClean="0"/>
              <a:t>rough-and-tumble play</a:t>
            </a:r>
          </a:p>
          <a:p>
            <a:pPr eaLnBrk="1" hangingPunct="1">
              <a:buFontTx/>
              <a:buNone/>
            </a:pPr>
            <a:r>
              <a:rPr lang="en-US" altLang="zh-TW" sz="2800" b="1" smtClean="0"/>
              <a:t>Girls:</a:t>
            </a:r>
            <a:r>
              <a:rPr lang="en-US" altLang="zh-TW" sz="2800" smtClean="0"/>
              <a:t> </a:t>
            </a:r>
          </a:p>
          <a:p>
            <a:pPr eaLnBrk="1" hangingPunct="1"/>
            <a:r>
              <a:rPr lang="en-US" altLang="zh-TW" sz="2800" smtClean="0"/>
              <a:t>role-playing and organized games</a:t>
            </a:r>
          </a:p>
          <a:p>
            <a:pPr eaLnBrk="1" hangingPunct="1">
              <a:buFontTx/>
              <a:buNone/>
            </a:pPr>
            <a:r>
              <a:rPr lang="en-US" altLang="zh-TW" sz="2800" b="1" u="sng" smtClean="0"/>
              <a:t>Same-sex preference</a:t>
            </a:r>
            <a:r>
              <a:rPr lang="en-US" altLang="zh-TW" sz="2800" b="1" smtClean="0"/>
              <a:t>: </a:t>
            </a:r>
          </a:p>
          <a:p>
            <a:pPr eaLnBrk="1" hangingPunct="1"/>
            <a:r>
              <a:rPr lang="en-US" altLang="zh-TW" sz="2800" smtClean="0"/>
              <a:t>Boys play more with boys, and girls play more with girls</a:t>
            </a:r>
          </a:p>
          <a:p>
            <a:pPr eaLnBrk="1" hangingPunct="1"/>
            <a:r>
              <a:rPr lang="en-US" altLang="zh-TW" sz="2800" smtClean="0"/>
              <a:t>children at this stage have strict ideas about how they are supposed to act   </a:t>
            </a:r>
          </a:p>
        </p:txBody>
      </p:sp>
    </p:spTree>
    <p:extLst>
      <p:ext uri="{BB962C8B-B14F-4D97-AF65-F5344CB8AC3E}">
        <p14:creationId xmlns:p14="http://schemas.microsoft.com/office/powerpoint/2010/main" val="21756283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4DE0A3C5-7EC0-4258-8AEE-CF8CBFBB57AF}" type="slidenum">
              <a:rPr kumimoji="0" lang="en-US" altLang="zh-TW" smtClean="0"/>
              <a:pPr eaLnBrk="1" hangingPunct="1"/>
              <a:t>39</a:t>
            </a:fld>
            <a:endParaRPr kumimoji="0" lang="en-US" altLang="zh-TW" smtClean="0"/>
          </a:p>
        </p:txBody>
      </p:sp>
      <p:sp>
        <p:nvSpPr>
          <p:cNvPr id="10243" name="Rectangle 2"/>
          <p:cNvSpPr>
            <a:spLocks noGrp="1" noChangeArrowheads="1"/>
          </p:cNvSpPr>
          <p:nvPr>
            <p:ph type="title"/>
          </p:nvPr>
        </p:nvSpPr>
        <p:spPr>
          <a:xfrm>
            <a:off x="755650" y="692150"/>
            <a:ext cx="6870700" cy="771525"/>
          </a:xfrm>
        </p:spPr>
        <p:txBody>
          <a:bodyPr/>
          <a:lstStyle/>
          <a:p>
            <a:pPr eaLnBrk="1" hangingPunct="1"/>
            <a:r>
              <a:rPr lang="en-US" altLang="zh-TW" sz="4000" b="1" dirty="0" smtClean="0">
                <a:solidFill>
                  <a:srgbClr val="7030A0"/>
                </a:solidFill>
              </a:rPr>
              <a:t>Gender Identity - Traits</a:t>
            </a:r>
            <a:endParaRPr lang="zh-TW" altLang="zh-TW" sz="4000" b="1" dirty="0" smtClean="0">
              <a:solidFill>
                <a:srgbClr val="7030A0"/>
              </a:solidFill>
            </a:endParaRPr>
          </a:p>
        </p:txBody>
      </p:sp>
      <p:sp>
        <p:nvSpPr>
          <p:cNvPr id="10244" name="Rectangle 3"/>
          <p:cNvSpPr>
            <a:spLocks noGrp="1" noChangeArrowheads="1"/>
          </p:cNvSpPr>
          <p:nvPr>
            <p:ph type="body" idx="1"/>
          </p:nvPr>
        </p:nvSpPr>
        <p:spPr>
          <a:xfrm>
            <a:off x="468313" y="1828800"/>
            <a:ext cx="8424862" cy="3657600"/>
          </a:xfrm>
        </p:spPr>
        <p:txBody>
          <a:bodyPr/>
          <a:lstStyle/>
          <a:p>
            <a:pPr eaLnBrk="1" hangingPunct="1">
              <a:buFontTx/>
              <a:buNone/>
            </a:pPr>
            <a:r>
              <a:rPr lang="en-US" altLang="zh-TW" b="1" dirty="0" smtClean="0"/>
              <a:t>Boy</a:t>
            </a:r>
            <a:r>
              <a:rPr lang="en-US" altLang="zh-TW" b="1" dirty="0" smtClean="0">
                <a:latin typeface="Arial" charset="0"/>
              </a:rPr>
              <a:t>’</a:t>
            </a:r>
            <a:r>
              <a:rPr lang="en-US" altLang="zh-TW" b="1" dirty="0" smtClean="0"/>
              <a:t>s traits: </a:t>
            </a:r>
          </a:p>
          <a:p>
            <a:pPr eaLnBrk="1" hangingPunct="1"/>
            <a:r>
              <a:rPr lang="en-US" altLang="zh-TW" dirty="0" smtClean="0"/>
              <a:t>competence, independence, </a:t>
            </a:r>
            <a:r>
              <a:rPr lang="en-US" altLang="zh-TW" dirty="0" smtClean="0"/>
              <a:t>forcefulness</a:t>
            </a:r>
            <a:r>
              <a:rPr lang="zh-TW" altLang="en-US" dirty="0" smtClean="0"/>
              <a:t> </a:t>
            </a:r>
            <a:r>
              <a:rPr lang="en-US" altLang="zh-TW" dirty="0" smtClean="0"/>
              <a:t>(</a:t>
            </a:r>
            <a:r>
              <a:rPr lang="zh-HK" altLang="en-US" dirty="0" smtClean="0"/>
              <a:t>堅強</a:t>
            </a:r>
            <a:r>
              <a:rPr lang="en-US" altLang="zh-TW" dirty="0" smtClean="0"/>
              <a:t>), </a:t>
            </a:r>
            <a:r>
              <a:rPr lang="en-US" altLang="zh-TW" dirty="0" smtClean="0"/>
              <a:t>and  competitiveness.</a:t>
            </a:r>
          </a:p>
          <a:p>
            <a:pPr eaLnBrk="1" hangingPunct="1">
              <a:buFontTx/>
              <a:buNone/>
            </a:pPr>
            <a:r>
              <a:rPr lang="en-US" altLang="zh-TW" b="1" dirty="0" smtClean="0"/>
              <a:t>Girl</a:t>
            </a:r>
            <a:r>
              <a:rPr lang="en-US" altLang="zh-TW" b="1" dirty="0" smtClean="0">
                <a:latin typeface="Arial" charset="0"/>
              </a:rPr>
              <a:t>’</a:t>
            </a:r>
            <a:r>
              <a:rPr lang="en-US" altLang="zh-TW" b="1" dirty="0" smtClean="0"/>
              <a:t>s traits: </a:t>
            </a:r>
          </a:p>
          <a:p>
            <a:pPr eaLnBrk="1" hangingPunct="1"/>
            <a:r>
              <a:rPr lang="en-US" altLang="zh-TW" dirty="0" smtClean="0"/>
              <a:t>warmth, expressiveness, </a:t>
            </a:r>
            <a:r>
              <a:rPr lang="en-US" altLang="zh-TW" dirty="0" smtClean="0"/>
              <a:t>nurturance</a:t>
            </a:r>
            <a:r>
              <a:rPr lang="zh-TW" altLang="en-US" dirty="0" smtClean="0"/>
              <a:t> </a:t>
            </a:r>
            <a:r>
              <a:rPr lang="en-US" altLang="zh-TW" dirty="0"/>
              <a:t>(</a:t>
            </a:r>
            <a:r>
              <a:rPr lang="zh-HK" altLang="en-US" dirty="0" smtClean="0"/>
              <a:t>關愛</a:t>
            </a:r>
            <a:r>
              <a:rPr lang="en-US" altLang="zh-TW" dirty="0" smtClean="0"/>
              <a:t>),</a:t>
            </a:r>
            <a:r>
              <a:rPr lang="zh-TW" altLang="en-US" dirty="0" smtClean="0"/>
              <a:t> </a:t>
            </a:r>
            <a:r>
              <a:rPr lang="en-US" altLang="zh-TW" dirty="0" smtClean="0"/>
              <a:t>and submissiveness (</a:t>
            </a:r>
            <a:r>
              <a:rPr lang="zh-TW" altLang="en-US" dirty="0" smtClean="0"/>
              <a:t>服從</a:t>
            </a:r>
            <a:r>
              <a:rPr lang="en-US" altLang="zh-TW" dirty="0" smtClean="0"/>
              <a:t>)</a:t>
            </a:r>
            <a:endParaRPr lang="en-US" altLang="zh-TW" dirty="0" smtClean="0"/>
          </a:p>
        </p:txBody>
      </p:sp>
    </p:spTree>
    <p:extLst>
      <p:ext uri="{BB962C8B-B14F-4D97-AF65-F5344CB8AC3E}">
        <p14:creationId xmlns:p14="http://schemas.microsoft.com/office/powerpoint/2010/main" val="2779433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標題 1"/>
          <p:cNvSpPr>
            <a:spLocks noGrp="1"/>
          </p:cNvSpPr>
          <p:nvPr>
            <p:ph type="title"/>
          </p:nvPr>
        </p:nvSpPr>
        <p:spPr/>
        <p:txBody>
          <a:bodyPr/>
          <a:lstStyle/>
          <a:p>
            <a:pPr eaLnBrk="1" hangingPunct="1"/>
            <a:r>
              <a:rPr lang="en-US" altLang="zh-TW" b="1" dirty="0" smtClean="0">
                <a:solidFill>
                  <a:srgbClr val="7030A0"/>
                </a:solidFill>
              </a:rPr>
              <a:t>Brain development</a:t>
            </a:r>
            <a:endParaRPr lang="zh-TW" altLang="en-US" b="1" dirty="0" smtClean="0">
              <a:solidFill>
                <a:srgbClr val="7030A0"/>
              </a:solidFill>
            </a:endParaRPr>
          </a:p>
        </p:txBody>
      </p:sp>
      <p:sp>
        <p:nvSpPr>
          <p:cNvPr id="17410" name="內容版面配置區 2"/>
          <p:cNvSpPr>
            <a:spLocks noGrp="1"/>
          </p:cNvSpPr>
          <p:nvPr>
            <p:ph idx="1"/>
          </p:nvPr>
        </p:nvSpPr>
        <p:spPr/>
        <p:txBody>
          <a:bodyPr/>
          <a:lstStyle/>
          <a:p>
            <a:pPr eaLnBrk="1" hangingPunct="1"/>
            <a:r>
              <a:rPr lang="en-US" altLang="zh-TW" dirty="0" smtClean="0"/>
              <a:t>Brain development during early childhood is less dramatic</a:t>
            </a:r>
            <a:r>
              <a:rPr lang="zh-TW" altLang="en-US" dirty="0" smtClean="0"/>
              <a:t> </a:t>
            </a:r>
            <a:r>
              <a:rPr lang="en-US" altLang="zh-TW" dirty="0" smtClean="0"/>
              <a:t>(</a:t>
            </a:r>
            <a:r>
              <a:rPr lang="zh-HK" altLang="en-US" dirty="0" smtClean="0"/>
              <a:t>驚人的</a:t>
            </a:r>
            <a:r>
              <a:rPr lang="en-US" altLang="zh-TW" dirty="0" smtClean="0"/>
              <a:t>)than during infancy, but </a:t>
            </a:r>
            <a:r>
              <a:rPr lang="en-US" altLang="zh-TW" dirty="0" smtClean="0">
                <a:solidFill>
                  <a:srgbClr val="FF0000"/>
                </a:solidFill>
              </a:rPr>
              <a:t>a brain growth spurt (</a:t>
            </a:r>
            <a:r>
              <a:rPr lang="zh-TW" altLang="en-US" dirty="0" smtClean="0">
                <a:solidFill>
                  <a:srgbClr val="FF0000"/>
                </a:solidFill>
              </a:rPr>
              <a:t>加速</a:t>
            </a:r>
            <a:r>
              <a:rPr lang="en-US" altLang="zh-TW" dirty="0" smtClean="0">
                <a:solidFill>
                  <a:srgbClr val="FF0000"/>
                </a:solidFill>
              </a:rPr>
              <a:t>) continues until at least age 3</a:t>
            </a:r>
            <a:r>
              <a:rPr lang="en-US" altLang="zh-TW" dirty="0" smtClean="0"/>
              <a:t>, when the brain is 90% of adult weight.</a:t>
            </a:r>
          </a:p>
          <a:p>
            <a:pPr eaLnBrk="1" hangingPunct="1"/>
            <a:r>
              <a:rPr lang="en-US" altLang="zh-TW" b="1" dirty="0" smtClean="0">
                <a:solidFill>
                  <a:srgbClr val="7030A0"/>
                </a:solidFill>
              </a:rPr>
              <a:t>Development until age 15</a:t>
            </a:r>
            <a:r>
              <a:rPr lang="en-US" altLang="zh-TW" dirty="0" smtClean="0"/>
              <a:t>, improves such functions as coordination of the sense, memory processes, attention and arousal</a:t>
            </a:r>
            <a:r>
              <a:rPr lang="zh-TW" altLang="en-US" dirty="0" smtClean="0"/>
              <a:t> </a:t>
            </a:r>
            <a:r>
              <a:rPr lang="en-US" altLang="zh-TW" dirty="0" smtClean="0"/>
              <a:t>/</a:t>
            </a:r>
            <a:r>
              <a:rPr lang="zh-TW" altLang="en-US" dirty="0" smtClean="0"/>
              <a:t> </a:t>
            </a:r>
            <a:r>
              <a:rPr lang="en-US" altLang="zh-TW" dirty="0" smtClean="0"/>
              <a:t>stimulation, and speech and hearing.</a:t>
            </a:r>
            <a:endParaRPr lang="zh-TW" alt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62E6CE17-4473-47BF-815D-ECA22BF45939}" type="slidenum">
              <a:rPr kumimoji="0" lang="en-US" altLang="zh-TW" smtClean="0"/>
              <a:pPr eaLnBrk="1" hangingPunct="1"/>
              <a:t>40</a:t>
            </a:fld>
            <a:endParaRPr kumimoji="0" lang="en-US" altLang="zh-TW" smtClean="0"/>
          </a:p>
        </p:txBody>
      </p:sp>
      <p:sp>
        <p:nvSpPr>
          <p:cNvPr id="13315" name="Rectangle 2"/>
          <p:cNvSpPr>
            <a:spLocks noGrp="1" noChangeArrowheads="1"/>
          </p:cNvSpPr>
          <p:nvPr>
            <p:ph type="title"/>
          </p:nvPr>
        </p:nvSpPr>
        <p:spPr/>
        <p:txBody>
          <a:bodyPr/>
          <a:lstStyle/>
          <a:p>
            <a:pPr eaLnBrk="1" hangingPunct="1"/>
            <a:r>
              <a:rPr lang="en-US" altLang="zh-TW" b="1" smtClean="0"/>
              <a:t>Cognitive Approaches</a:t>
            </a:r>
            <a:endParaRPr lang="zh-TW" altLang="zh-TW" b="1" smtClean="0"/>
          </a:p>
        </p:txBody>
      </p:sp>
      <p:sp>
        <p:nvSpPr>
          <p:cNvPr id="13316" name="Rectangle 3"/>
          <p:cNvSpPr>
            <a:spLocks noGrp="1" noChangeArrowheads="1"/>
          </p:cNvSpPr>
          <p:nvPr>
            <p:ph type="body" idx="1"/>
          </p:nvPr>
        </p:nvSpPr>
        <p:spPr>
          <a:xfrm>
            <a:off x="468313" y="1828800"/>
            <a:ext cx="8675687" cy="3657600"/>
          </a:xfrm>
        </p:spPr>
        <p:txBody>
          <a:bodyPr/>
          <a:lstStyle/>
          <a:p>
            <a:pPr eaLnBrk="1" hangingPunct="1">
              <a:buFontTx/>
              <a:buNone/>
            </a:pPr>
            <a:r>
              <a:rPr lang="en-US" altLang="zh-TW" sz="2800" b="1" smtClean="0"/>
              <a:t>Gender schema</a:t>
            </a:r>
          </a:p>
          <a:p>
            <a:pPr eaLnBrk="1" hangingPunct="1"/>
            <a:r>
              <a:rPr lang="en-US" altLang="zh-TW" sz="2800" smtClean="0"/>
              <a:t>a cognitive framework that organizes information relevant to gender</a:t>
            </a:r>
          </a:p>
          <a:p>
            <a:pPr eaLnBrk="1" hangingPunct="1"/>
            <a:r>
              <a:rPr lang="en-US" altLang="zh-TW" sz="2800" smtClean="0"/>
              <a:t>Children develop </a:t>
            </a:r>
            <a:r>
              <a:rPr lang="en-US" altLang="zh-TW" sz="2800" smtClean="0">
                <a:latin typeface="Arial" charset="0"/>
              </a:rPr>
              <a:t>”</a:t>
            </a:r>
            <a:r>
              <a:rPr lang="en-US" altLang="zh-TW" sz="2800" smtClean="0"/>
              <a:t>rules</a:t>
            </a:r>
            <a:r>
              <a:rPr lang="en-US" altLang="zh-TW" sz="2800" smtClean="0">
                <a:latin typeface="Arial" charset="0"/>
              </a:rPr>
              <a:t>”</a:t>
            </a:r>
            <a:r>
              <a:rPr lang="en-US" altLang="zh-TW" sz="2800" smtClean="0"/>
              <a:t> about what is right and what is inappropriate for males and females</a:t>
            </a:r>
          </a:p>
          <a:p>
            <a:pPr eaLnBrk="1" hangingPunct="1"/>
            <a:r>
              <a:rPr lang="en-US" altLang="zh-TW" sz="2800" smtClean="0"/>
              <a:t>Girls refuse to wear pants while boys refuse to wear makeup</a:t>
            </a:r>
          </a:p>
          <a:p>
            <a:pPr eaLnBrk="1" hangingPunct="1">
              <a:buFontTx/>
              <a:buNone/>
            </a:pPr>
            <a:endParaRPr lang="en-US" altLang="zh-TW" sz="2800" b="1" smtClean="0"/>
          </a:p>
        </p:txBody>
      </p:sp>
    </p:spTree>
    <p:extLst>
      <p:ext uri="{BB962C8B-B14F-4D97-AF65-F5344CB8AC3E}">
        <p14:creationId xmlns:p14="http://schemas.microsoft.com/office/powerpoint/2010/main" val="2258572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9E3F4D40-1752-4346-9BCD-F13ECF1EDF40}" type="slidenum">
              <a:rPr kumimoji="0" lang="en-US" altLang="zh-TW" smtClean="0"/>
              <a:pPr eaLnBrk="1" hangingPunct="1"/>
              <a:t>41</a:t>
            </a:fld>
            <a:endParaRPr kumimoji="0" lang="en-US" altLang="zh-TW" smtClean="0"/>
          </a:p>
        </p:txBody>
      </p:sp>
      <p:sp>
        <p:nvSpPr>
          <p:cNvPr id="11267" name="Rectangle 2"/>
          <p:cNvSpPr>
            <a:spLocks noGrp="1" noChangeArrowheads="1"/>
          </p:cNvSpPr>
          <p:nvPr>
            <p:ph type="title"/>
          </p:nvPr>
        </p:nvSpPr>
        <p:spPr>
          <a:xfrm>
            <a:off x="611188" y="188913"/>
            <a:ext cx="7054850" cy="701675"/>
          </a:xfrm>
        </p:spPr>
        <p:txBody>
          <a:bodyPr/>
          <a:lstStyle/>
          <a:p>
            <a:pPr eaLnBrk="1" hangingPunct="1"/>
            <a:r>
              <a:rPr lang="en-US" altLang="zh-TW" sz="4000" b="1" smtClean="0"/>
              <a:t>Social Learning Approaches</a:t>
            </a:r>
            <a:endParaRPr lang="zh-TW" altLang="zh-TW" sz="4000" b="1" smtClean="0"/>
          </a:p>
        </p:txBody>
      </p:sp>
      <p:sp>
        <p:nvSpPr>
          <p:cNvPr id="11268" name="Text Box 6"/>
          <p:cNvSpPr txBox="1">
            <a:spLocks noChangeArrowheads="1"/>
          </p:cNvSpPr>
          <p:nvPr/>
        </p:nvSpPr>
        <p:spPr bwMode="auto">
          <a:xfrm>
            <a:off x="468313" y="908050"/>
            <a:ext cx="8497887"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defTabSz="179388" eaLnBrk="0" hangingPunct="0">
              <a:defRPr kumimoji="1">
                <a:solidFill>
                  <a:schemeClr val="tx1"/>
                </a:solidFill>
                <a:latin typeface="Comic Sans MS" pitchFamily="66" charset="0"/>
                <a:ea typeface="新細明體" pitchFamily="18" charset="-120"/>
              </a:defRPr>
            </a:lvl1pPr>
            <a:lvl2pPr marL="630238" indent="-450850" defTabSz="179388" eaLnBrk="0" hangingPunct="0">
              <a:defRPr kumimoji="1">
                <a:solidFill>
                  <a:schemeClr val="tx1"/>
                </a:solidFill>
                <a:latin typeface="Comic Sans MS" pitchFamily="66" charset="0"/>
                <a:ea typeface="新細明體" pitchFamily="18" charset="-120"/>
              </a:defRPr>
            </a:lvl2pPr>
            <a:lvl3pPr marL="1143000" indent="-228600" defTabSz="179388" eaLnBrk="0" hangingPunct="0">
              <a:defRPr kumimoji="1">
                <a:solidFill>
                  <a:schemeClr val="tx1"/>
                </a:solidFill>
                <a:latin typeface="Comic Sans MS" pitchFamily="66" charset="0"/>
                <a:ea typeface="新細明體" pitchFamily="18" charset="-120"/>
              </a:defRPr>
            </a:lvl3pPr>
            <a:lvl4pPr marL="1600200" indent="-228600" defTabSz="179388" eaLnBrk="0" hangingPunct="0">
              <a:defRPr kumimoji="1">
                <a:solidFill>
                  <a:schemeClr val="tx1"/>
                </a:solidFill>
                <a:latin typeface="Comic Sans MS" pitchFamily="66" charset="0"/>
                <a:ea typeface="新細明體" pitchFamily="18" charset="-120"/>
              </a:defRPr>
            </a:lvl4pPr>
            <a:lvl5pPr marL="2057400" indent="-228600" defTabSz="179388" eaLnBrk="0" hangingPunct="0">
              <a:defRPr kumimoji="1">
                <a:solidFill>
                  <a:schemeClr val="tx1"/>
                </a:solidFill>
                <a:latin typeface="Comic Sans MS" pitchFamily="66" charset="0"/>
                <a:ea typeface="新細明體" pitchFamily="18" charset="-120"/>
              </a:defRPr>
            </a:lvl5pPr>
            <a:lvl6pPr marL="2514600" indent="-228600" defTabSz="179388"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defTabSz="179388"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defTabSz="179388"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defTabSz="179388"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lvl="1" eaLnBrk="1" hangingPunct="1"/>
            <a:r>
              <a:rPr lang="en-US" altLang="zh-TW" sz="2800" b="1"/>
              <a:t>Observing others:</a:t>
            </a:r>
            <a:r>
              <a:rPr lang="en-US" altLang="zh-TW" sz="2800"/>
              <a:t> </a:t>
            </a:r>
          </a:p>
          <a:p>
            <a:pPr lvl="1" eaLnBrk="1" hangingPunct="1">
              <a:buFontTx/>
              <a:buChar char="•"/>
            </a:pPr>
            <a:r>
              <a:rPr lang="en-US" altLang="zh-TW" sz="2800"/>
              <a:t>Model the same gender’s role behaviors</a:t>
            </a:r>
          </a:p>
          <a:p>
            <a:pPr lvl="1" eaLnBrk="1" hangingPunct="1"/>
            <a:endParaRPr lang="en-US" altLang="zh-TW" sz="2800"/>
          </a:p>
          <a:p>
            <a:pPr lvl="1" eaLnBrk="1" hangingPunct="1"/>
            <a:r>
              <a:rPr lang="en-US" altLang="zh-TW" sz="2800" b="1"/>
              <a:t>Gender roles:</a:t>
            </a:r>
          </a:p>
          <a:p>
            <a:pPr lvl="1" eaLnBrk="1" hangingPunct="1">
              <a:buFontTx/>
              <a:buChar char="•"/>
            </a:pPr>
            <a:r>
              <a:rPr lang="en-US" altLang="zh-TW" sz="2800"/>
              <a:t>boys - baseball player; Cowboy; Fireman; Policeman</a:t>
            </a:r>
          </a:p>
          <a:p>
            <a:pPr lvl="1" eaLnBrk="1" hangingPunct="1">
              <a:buFontTx/>
              <a:buChar char="•"/>
            </a:pPr>
            <a:r>
              <a:rPr lang="en-US" altLang="zh-TW" sz="2800"/>
              <a:t>girls – cheerleader; housewife; beauty queen</a:t>
            </a:r>
          </a:p>
          <a:p>
            <a:pPr lvl="1" eaLnBrk="1" hangingPunct="1"/>
            <a:r>
              <a:rPr lang="en-US" altLang="zh-TW" sz="2800" b="1"/>
              <a:t>Mass media influence:</a:t>
            </a:r>
          </a:p>
          <a:p>
            <a:pPr lvl="1" eaLnBrk="1" hangingPunct="1">
              <a:buFontTx/>
              <a:buChar char="•"/>
            </a:pPr>
            <a:r>
              <a:rPr lang="en-US" altLang="zh-TW" sz="2800"/>
              <a:t>Books, media such as television and video games</a:t>
            </a:r>
          </a:p>
          <a:p>
            <a:pPr lvl="1" eaLnBrk="1" hangingPunct="1">
              <a:buFontTx/>
              <a:buChar char="•"/>
            </a:pPr>
            <a:r>
              <a:rPr lang="en-US" altLang="zh-TW" sz="2800"/>
              <a:t>Songs and sports figures</a:t>
            </a:r>
          </a:p>
        </p:txBody>
      </p:sp>
    </p:spTree>
    <p:extLst>
      <p:ext uri="{BB962C8B-B14F-4D97-AF65-F5344CB8AC3E}">
        <p14:creationId xmlns:p14="http://schemas.microsoft.com/office/powerpoint/2010/main" val="22022002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476250"/>
            <a:ext cx="6870700" cy="844550"/>
          </a:xfrm>
        </p:spPr>
        <p:txBody>
          <a:bodyPr/>
          <a:lstStyle/>
          <a:p>
            <a:r>
              <a:rPr lang="en-US" altLang="zh-TW" dirty="0" smtClean="0"/>
              <a:t>Mass Media Portrait</a:t>
            </a:r>
          </a:p>
        </p:txBody>
      </p:sp>
      <p:sp>
        <p:nvSpPr>
          <p:cNvPr id="12291" name="Rectangle 3"/>
          <p:cNvSpPr>
            <a:spLocks noGrp="1" noChangeArrowheads="1"/>
          </p:cNvSpPr>
          <p:nvPr>
            <p:ph type="body" idx="1"/>
          </p:nvPr>
        </p:nvSpPr>
        <p:spPr>
          <a:xfrm>
            <a:off x="395288" y="1341438"/>
            <a:ext cx="8424862" cy="4464050"/>
          </a:xfrm>
        </p:spPr>
        <p:txBody>
          <a:bodyPr/>
          <a:lstStyle/>
          <a:p>
            <a:pPr marL="179388" lvl="1" indent="0">
              <a:buFontTx/>
              <a:buNone/>
            </a:pPr>
            <a:r>
              <a:rPr lang="en-US" altLang="zh-TW" b="1" dirty="0" smtClean="0"/>
              <a:t>Female characters</a:t>
            </a:r>
            <a:r>
              <a:rPr lang="en-US" altLang="zh-TW" dirty="0" smtClean="0"/>
              <a:t> </a:t>
            </a:r>
          </a:p>
          <a:p>
            <a:pPr marL="179388" lvl="1" indent="0"/>
            <a:r>
              <a:rPr lang="en-US" altLang="zh-TW" dirty="0" smtClean="0"/>
              <a:t>  in terms of their relationship with males, </a:t>
            </a:r>
          </a:p>
          <a:p>
            <a:pPr marL="179388" lvl="1" indent="0"/>
            <a:r>
              <a:rPr lang="en-US" altLang="zh-TW" dirty="0" smtClean="0"/>
              <a:t>  less likely to be productive or as decision-makers </a:t>
            </a:r>
          </a:p>
          <a:p>
            <a:pPr marL="179388" lvl="1" indent="0"/>
            <a:r>
              <a:rPr lang="en-US" altLang="zh-TW" dirty="0" smtClean="0"/>
              <a:t>  </a:t>
            </a:r>
            <a:r>
              <a:rPr lang="en-US" altLang="zh-TW" dirty="0" smtClean="0"/>
              <a:t>Portrayed (</a:t>
            </a:r>
            <a:r>
              <a:rPr lang="zh-HK" altLang="en-US" dirty="0" smtClean="0"/>
              <a:t>肖像</a:t>
            </a:r>
            <a:r>
              <a:rPr lang="en-US" altLang="zh-HK" dirty="0" smtClean="0"/>
              <a:t>)</a:t>
            </a:r>
            <a:r>
              <a:rPr lang="en-US" altLang="zh-TW" dirty="0" smtClean="0"/>
              <a:t>as </a:t>
            </a:r>
            <a:r>
              <a:rPr lang="en-US" altLang="zh-TW" dirty="0" smtClean="0"/>
              <a:t>characters interested in romance</a:t>
            </a:r>
            <a:endParaRPr lang="en-US" altLang="zh-TW" b="1" dirty="0" smtClean="0"/>
          </a:p>
          <a:p>
            <a:pPr marL="179388" lvl="1" indent="0">
              <a:buFontTx/>
              <a:buNone/>
            </a:pPr>
            <a:r>
              <a:rPr lang="en-US" altLang="zh-TW" b="1" dirty="0" smtClean="0"/>
              <a:t>Male characters:</a:t>
            </a:r>
            <a:r>
              <a:rPr lang="en-US" altLang="zh-TW" dirty="0" smtClean="0"/>
              <a:t> </a:t>
            </a:r>
          </a:p>
          <a:p>
            <a:pPr marL="179388" lvl="1" indent="0"/>
            <a:r>
              <a:rPr lang="en-US" altLang="zh-TW" dirty="0" smtClean="0"/>
              <a:t>  tough and </a:t>
            </a:r>
            <a:r>
              <a:rPr lang="en-US" altLang="zh-TW" dirty="0" smtClean="0"/>
              <a:t>stoic (</a:t>
            </a:r>
            <a:r>
              <a:rPr lang="zh-HK" altLang="en-US" dirty="0" smtClean="0"/>
              <a:t>堅忍克己</a:t>
            </a:r>
            <a:r>
              <a:rPr lang="en-US" altLang="zh-HK" dirty="0" smtClean="0"/>
              <a:t>)</a:t>
            </a:r>
            <a:endParaRPr lang="en-US" altLang="zh-TW" dirty="0" smtClean="0"/>
          </a:p>
          <a:p>
            <a:pPr marL="179388" lvl="1" indent="0"/>
            <a:r>
              <a:rPr lang="zh-TW" altLang="en-US" dirty="0" smtClean="0"/>
              <a:t>  </a:t>
            </a:r>
            <a:r>
              <a:rPr lang="en-US" altLang="zh-TW" dirty="0" smtClean="0"/>
              <a:t>responsible and free style</a:t>
            </a:r>
          </a:p>
        </p:txBody>
      </p:sp>
    </p:spTree>
    <p:extLst>
      <p:ext uri="{BB962C8B-B14F-4D97-AF65-F5344CB8AC3E}">
        <p14:creationId xmlns:p14="http://schemas.microsoft.com/office/powerpoint/2010/main" val="41781871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標題 1"/>
          <p:cNvSpPr>
            <a:spLocks noGrp="1"/>
          </p:cNvSpPr>
          <p:nvPr>
            <p:ph type="title"/>
          </p:nvPr>
        </p:nvSpPr>
        <p:spPr/>
        <p:txBody>
          <a:bodyPr/>
          <a:lstStyle/>
          <a:p>
            <a:pPr eaLnBrk="1" hangingPunct="1"/>
            <a:endParaRPr lang="zh-TW" altLang="en-US" b="1" u="sng" dirty="0" smtClean="0">
              <a:solidFill>
                <a:srgbClr val="7030A0"/>
              </a:solidFill>
              <a:effectLst>
                <a:outerShdw blurRad="38100" dist="38100" dir="2700000" algn="tl">
                  <a:srgbClr val="000000">
                    <a:alpha val="43137"/>
                  </a:srgbClr>
                </a:outerShdw>
              </a:effectLst>
            </a:endParaRPr>
          </a:p>
        </p:txBody>
      </p:sp>
      <p:sp>
        <p:nvSpPr>
          <p:cNvPr id="40962" name="內容版面配置區 2"/>
          <p:cNvSpPr>
            <a:spLocks noGrp="1"/>
          </p:cNvSpPr>
          <p:nvPr>
            <p:ph idx="1"/>
          </p:nvPr>
        </p:nvSpPr>
        <p:spPr/>
        <p:txBody>
          <a:bodyPr/>
          <a:lstStyle/>
          <a:p>
            <a:pPr eaLnBrk="1" hangingPunct="1"/>
            <a:r>
              <a:rPr lang="en-US" altLang="zh-TW" u="sng" smtClean="0">
                <a:solidFill>
                  <a:srgbClr val="FF0000"/>
                </a:solidFill>
              </a:rPr>
              <a:t>Gender identity</a:t>
            </a:r>
            <a:r>
              <a:rPr lang="en-US" altLang="zh-TW" u="sng" smtClean="0"/>
              <a:t> </a:t>
            </a:r>
            <a:r>
              <a:rPr lang="en-US" altLang="zh-TW" smtClean="0"/>
              <a:t>refers to awareness, developed in early childhood that one is male or female.</a:t>
            </a:r>
          </a:p>
          <a:p>
            <a:pPr eaLnBrk="1" hangingPunct="1"/>
            <a:r>
              <a:rPr lang="en-US" altLang="zh-TW" u="sng" smtClean="0">
                <a:solidFill>
                  <a:srgbClr val="FF0000"/>
                </a:solidFill>
              </a:rPr>
              <a:t>Gender differences</a:t>
            </a:r>
            <a:r>
              <a:rPr lang="en-US" altLang="zh-TW" u="sng" smtClean="0"/>
              <a:t> </a:t>
            </a:r>
            <a:r>
              <a:rPr lang="en-US" altLang="zh-TW" smtClean="0"/>
              <a:t>are psychological or behavioral difference between males and females.</a:t>
            </a:r>
            <a:endParaRPr lang="zh-TW" alt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eaLnBrk="1" fontAlgn="auto" hangingPunct="1">
              <a:spcAft>
                <a:spcPts val="0"/>
              </a:spcAft>
              <a:defRPr/>
            </a:pPr>
            <a:r>
              <a:rPr lang="en-US" altLang="zh-TW" dirty="0" smtClean="0">
                <a:solidFill>
                  <a:srgbClr val="7030A0"/>
                </a:solidFill>
              </a:rPr>
              <a:t>Perspectives on gender development </a:t>
            </a:r>
            <a:endParaRPr lang="zh-TW" altLang="en-US" dirty="0">
              <a:solidFill>
                <a:srgbClr val="7030A0"/>
              </a:solidFill>
            </a:endParaRPr>
          </a:p>
        </p:txBody>
      </p:sp>
      <p:sp>
        <p:nvSpPr>
          <p:cNvPr id="41986" name="內容版面配置區 2"/>
          <p:cNvSpPr>
            <a:spLocks noGrp="1"/>
          </p:cNvSpPr>
          <p:nvPr>
            <p:ph idx="1"/>
          </p:nvPr>
        </p:nvSpPr>
        <p:spPr/>
        <p:txBody>
          <a:bodyPr/>
          <a:lstStyle/>
          <a:p>
            <a:pPr eaLnBrk="1" hangingPunct="1"/>
            <a:r>
              <a:rPr lang="en-US" altLang="zh-TW" u="sng" dirty="0" smtClean="0">
                <a:solidFill>
                  <a:srgbClr val="FF0000"/>
                </a:solidFill>
              </a:rPr>
              <a:t>Gender roles</a:t>
            </a:r>
            <a:r>
              <a:rPr lang="en-US" altLang="zh-TW" u="sng" dirty="0" smtClean="0"/>
              <a:t> </a:t>
            </a:r>
            <a:r>
              <a:rPr lang="en-US" altLang="zh-TW" dirty="0" smtClean="0"/>
              <a:t>means the behaviors, interests, attitudes, skills, and personality traits that a culture considers appropriate for male or females.</a:t>
            </a:r>
          </a:p>
          <a:p>
            <a:pPr eaLnBrk="1" hangingPunct="1"/>
            <a:r>
              <a:rPr lang="en-US" altLang="zh-TW" dirty="0" smtClean="0"/>
              <a:t>In most cultures, women have been expected to devote / give most their time to caring for the household and children, while men were providers and protectors. </a:t>
            </a:r>
            <a:endParaRPr lang="zh-TW" alt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標題 1"/>
          <p:cNvSpPr>
            <a:spLocks noGrp="1"/>
          </p:cNvSpPr>
          <p:nvPr>
            <p:ph type="title"/>
          </p:nvPr>
        </p:nvSpPr>
        <p:spPr/>
        <p:txBody>
          <a:bodyPr/>
          <a:lstStyle/>
          <a:p>
            <a:pPr eaLnBrk="1" hangingPunct="1"/>
            <a:endParaRPr lang="zh-TW" altLang="en-US" smtClean="0"/>
          </a:p>
        </p:txBody>
      </p:sp>
      <p:sp>
        <p:nvSpPr>
          <p:cNvPr id="43010" name="內容版面配置區 2"/>
          <p:cNvSpPr>
            <a:spLocks noGrp="1"/>
          </p:cNvSpPr>
          <p:nvPr>
            <p:ph idx="1"/>
          </p:nvPr>
        </p:nvSpPr>
        <p:spPr/>
        <p:txBody>
          <a:bodyPr/>
          <a:lstStyle/>
          <a:p>
            <a:pPr eaLnBrk="1" hangingPunct="1"/>
            <a:r>
              <a:rPr lang="en-US" altLang="zh-TW" u="sng" dirty="0" smtClean="0">
                <a:solidFill>
                  <a:srgbClr val="FF0000"/>
                </a:solidFill>
              </a:rPr>
              <a:t>Gender-typing</a:t>
            </a:r>
            <a:r>
              <a:rPr lang="en-US" altLang="zh-TW" dirty="0" smtClean="0"/>
              <a:t> refers to the process of socialization whereby children, at early age, learn appropriate gender role.</a:t>
            </a:r>
          </a:p>
          <a:p>
            <a:pPr eaLnBrk="1" hangingPunct="1"/>
            <a:r>
              <a:rPr lang="en-US" altLang="zh-TW" u="sng" dirty="0" smtClean="0">
                <a:solidFill>
                  <a:srgbClr val="FF0000"/>
                </a:solidFill>
              </a:rPr>
              <a:t>Gender stereotypes</a:t>
            </a:r>
            <a:r>
              <a:rPr lang="en-US" altLang="zh-TW" u="sng" dirty="0" smtClean="0"/>
              <a:t> </a:t>
            </a:r>
            <a:r>
              <a:rPr lang="en-US" altLang="zh-TW" dirty="0" smtClean="0"/>
              <a:t>Are preconceived(</a:t>
            </a:r>
            <a:r>
              <a:rPr lang="zh-HK" altLang="en-US" dirty="0" smtClean="0"/>
              <a:t>已先入為主</a:t>
            </a:r>
            <a:r>
              <a:rPr lang="en-US" altLang="zh-HK" dirty="0" smtClean="0"/>
              <a:t>) </a:t>
            </a:r>
            <a:r>
              <a:rPr lang="en-US" altLang="zh-TW" b="1" dirty="0" smtClean="0">
                <a:solidFill>
                  <a:srgbClr val="7030A0"/>
                </a:solidFill>
              </a:rPr>
              <a:t>generalizations(</a:t>
            </a:r>
            <a:r>
              <a:rPr lang="zh-HK" altLang="en-US" b="1" dirty="0" smtClean="0">
                <a:solidFill>
                  <a:srgbClr val="7030A0"/>
                </a:solidFill>
              </a:rPr>
              <a:t>歸納</a:t>
            </a:r>
            <a:r>
              <a:rPr lang="en-US" altLang="zh-HK" dirty="0" smtClean="0"/>
              <a:t>)</a:t>
            </a:r>
            <a:r>
              <a:rPr lang="en-US" altLang="zh-TW" dirty="0" smtClean="0"/>
              <a:t>about male or female behavior. </a:t>
            </a:r>
            <a:endParaRPr lang="zh-TW" altLang="en-US"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eaLnBrk="1" fontAlgn="auto" hangingPunct="1">
              <a:spcAft>
                <a:spcPts val="0"/>
              </a:spcAft>
              <a:defRPr/>
            </a:pPr>
            <a:r>
              <a:rPr lang="en-US" altLang="zh-TW" b="1" dirty="0" smtClean="0">
                <a:solidFill>
                  <a:srgbClr val="7030A0"/>
                </a:solidFill>
              </a:rPr>
              <a:t>5 perspectives on gender development</a:t>
            </a:r>
            <a:endParaRPr lang="zh-TW" altLang="en-US" b="1" dirty="0">
              <a:solidFill>
                <a:srgbClr val="7030A0"/>
              </a:solidFill>
            </a:endParaRPr>
          </a:p>
        </p:txBody>
      </p:sp>
      <p:graphicFrame>
        <p:nvGraphicFramePr>
          <p:cNvPr id="42024" name="Group 40"/>
          <p:cNvGraphicFramePr>
            <a:graphicFrameLocks noGrp="1"/>
          </p:cNvGraphicFramePr>
          <p:nvPr>
            <p:ph idx="1"/>
            <p:extLst>
              <p:ext uri="{D42A27DB-BD31-4B8C-83A1-F6EECF244321}">
                <p14:modId xmlns:p14="http://schemas.microsoft.com/office/powerpoint/2010/main" val="1836621429"/>
              </p:ext>
            </p:extLst>
          </p:nvPr>
        </p:nvGraphicFramePr>
        <p:xfrm>
          <a:off x="457200" y="1600200"/>
          <a:ext cx="8229600" cy="4669155"/>
        </p:xfrm>
        <a:graphic>
          <a:graphicData uri="http://schemas.openxmlformats.org/drawingml/2006/table">
            <a:tbl>
              <a:tblPr/>
              <a:tblGrid>
                <a:gridCol w="1377950"/>
                <a:gridCol w="1368425"/>
                <a:gridCol w="1873250"/>
                <a:gridCol w="360997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rgbClr val="FFFFFF"/>
                          </a:solidFill>
                          <a:effectLst/>
                          <a:latin typeface="Calibri" pitchFamily="34" charset="0"/>
                          <a:ea typeface="新細明體" pitchFamily="18" charset="-120"/>
                        </a:rPr>
                        <a:t>Theories</a:t>
                      </a:r>
                      <a:endParaRPr kumimoji="0" lang="zh-TW" altLang="en-US" sz="1400" b="1" i="0" u="none" strike="noStrike" cap="none" normalizeH="0" baseline="0" dirty="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smtClean="0">
                          <a:ln>
                            <a:noFill/>
                          </a:ln>
                          <a:solidFill>
                            <a:srgbClr val="FFFFFF"/>
                          </a:solidFill>
                          <a:effectLst/>
                          <a:latin typeface="Calibri" pitchFamily="34" charset="0"/>
                          <a:ea typeface="新細明體" pitchFamily="18" charset="-120"/>
                        </a:rPr>
                        <a:t>Major theorists </a:t>
                      </a:r>
                      <a:endParaRPr kumimoji="0" lang="zh-TW" altLang="en-US" sz="1400" b="1" i="0" u="none" strike="noStrike" cap="none" normalizeH="0" baseline="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smtClean="0">
                          <a:ln>
                            <a:noFill/>
                          </a:ln>
                          <a:solidFill>
                            <a:srgbClr val="FFFFFF"/>
                          </a:solidFill>
                          <a:effectLst/>
                          <a:latin typeface="Calibri" pitchFamily="34" charset="0"/>
                          <a:ea typeface="新細明體" pitchFamily="18" charset="-120"/>
                        </a:rPr>
                        <a:t>Key processes</a:t>
                      </a:r>
                      <a:endParaRPr kumimoji="0" lang="zh-TW" altLang="en-US" sz="1400" b="1" i="0" u="none" strike="noStrike" cap="none" normalizeH="0" baseline="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smtClean="0">
                          <a:ln>
                            <a:noFill/>
                          </a:ln>
                          <a:solidFill>
                            <a:srgbClr val="FFFFFF"/>
                          </a:solidFill>
                          <a:effectLst/>
                          <a:latin typeface="Calibri" pitchFamily="34" charset="0"/>
                          <a:ea typeface="新細明體" pitchFamily="18" charset="-120"/>
                        </a:rPr>
                        <a:t>Basic beliefs</a:t>
                      </a:r>
                      <a:endParaRPr kumimoji="0" lang="zh-TW" altLang="en-US" sz="1400" b="1" i="0" u="none" strike="noStrike" cap="none" normalizeH="0" baseline="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Evolutionary (</a:t>
                      </a:r>
                      <a:r>
                        <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rPr>
                        <a:t>進化</a:t>
                      </a: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a:t>
                      </a:r>
                      <a:r>
                        <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rPr>
                        <a:t> </a:t>
                      </a: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approach</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Charles Darwin</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Natural sexual selection</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Children develop gender roles in preparation for adult mating (</a:t>
                      </a:r>
                      <a:r>
                        <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rPr>
                        <a:t>交配</a:t>
                      </a: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a:t>
                      </a:r>
                      <a:r>
                        <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rPr>
                        <a:t> </a:t>
                      </a: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and reproductive behavior</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Psychoanalytic approach</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Sigmund Freud</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Resolution of unconscious emotional conflict</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Gender identity occurs when child identifies with same-sex parent</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Cognitive approach</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Lawrence Kohlberg</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Self-categorization</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Once a child learns she is a girl or he is a boy, child sorts information about behavior by gender and acts accordingly</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Gender-schema theory</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Sandra </a:t>
                      </a:r>
                      <a:r>
                        <a:rPr kumimoji="0" lang="en-US" altLang="zh-TW" sz="1400" b="0" i="0" u="none" strike="noStrike" cap="none" normalizeH="0" baseline="0" dirty="0" err="1" smtClean="0">
                          <a:ln>
                            <a:noFill/>
                          </a:ln>
                          <a:solidFill>
                            <a:srgbClr val="000000"/>
                          </a:solidFill>
                          <a:effectLst/>
                          <a:latin typeface="Calibri" pitchFamily="34" charset="0"/>
                          <a:ea typeface="新細明體" pitchFamily="18" charset="-120"/>
                        </a:rPr>
                        <a:t>Bem</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Self-categorization based on processing of cultural information</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Child organizes information about what is considered appropriate for a boy or a girl on the basis of what a particular culture dictates(</a:t>
                      </a:r>
                      <a:r>
                        <a:rPr lang="zh-HK" altLang="en-US" sz="1400" dirty="0" smtClean="0"/>
                        <a:t>口授</a:t>
                      </a:r>
                      <a:r>
                        <a:rPr lang="en-US" altLang="zh-TW" sz="1400" dirty="0" smtClean="0"/>
                        <a:t>)</a:t>
                      </a: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and behaves accordingly. Child sorts by gender because the culture dictates that gender is an important schema</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Social learning approach</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Albert Bandura</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Observation of models, reinforcement </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Child mentally combines observations of gendered behavior and creates own behavioral variations</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8C1940D2-D9A4-446C-83DC-581AA40B731B}" type="slidenum">
              <a:rPr kumimoji="0" lang="en-US" altLang="zh-TW" smtClean="0"/>
              <a:pPr eaLnBrk="1" hangingPunct="1"/>
              <a:t>47</a:t>
            </a:fld>
            <a:endParaRPr kumimoji="0" lang="en-US" altLang="zh-TW" smtClean="0"/>
          </a:p>
        </p:txBody>
      </p:sp>
      <p:sp>
        <p:nvSpPr>
          <p:cNvPr id="16387" name="Rectangle 2"/>
          <p:cNvSpPr>
            <a:spLocks noGrp="1" noChangeArrowheads="1"/>
          </p:cNvSpPr>
          <p:nvPr>
            <p:ph type="title"/>
          </p:nvPr>
        </p:nvSpPr>
        <p:spPr>
          <a:xfrm>
            <a:off x="395536" y="404664"/>
            <a:ext cx="8281988" cy="1655589"/>
          </a:xfrm>
        </p:spPr>
        <p:txBody>
          <a:bodyPr/>
          <a:lstStyle/>
          <a:p>
            <a:pPr algn="l" eaLnBrk="1" hangingPunct="1"/>
            <a:r>
              <a:rPr lang="en-US" altLang="zh-TW" sz="4000" b="1" dirty="0" smtClean="0"/>
              <a:t>The Development of </a:t>
            </a:r>
            <a:r>
              <a:rPr lang="en-US" altLang="zh-TW" sz="4000" b="1" dirty="0" smtClean="0"/>
              <a:t>Friendships</a:t>
            </a:r>
            <a:br>
              <a:rPr lang="en-US" altLang="zh-TW" sz="4000" b="1" dirty="0" smtClean="0"/>
            </a:br>
            <a:r>
              <a:rPr lang="en-US" altLang="zh-TW" sz="4000" b="1" dirty="0" smtClean="0"/>
              <a:t/>
            </a:r>
            <a:br>
              <a:rPr lang="en-US" altLang="zh-TW" sz="4000" b="1" dirty="0" smtClean="0"/>
            </a:br>
            <a:r>
              <a:rPr lang="zh-TW" altLang="en-US" sz="4000" dirty="0">
                <a:hlinkClick r:id="rId2"/>
              </a:rPr>
              <a:t>親子遊戲 </a:t>
            </a:r>
            <a:r>
              <a:rPr lang="en-US" altLang="zh-TW" sz="4000" dirty="0">
                <a:hlinkClick r:id="rId2"/>
              </a:rPr>
              <a:t>- YouTube</a:t>
            </a:r>
            <a:r>
              <a:rPr lang="zh-TW" altLang="en-US" sz="4000" dirty="0"/>
              <a:t/>
            </a:r>
            <a:br>
              <a:rPr lang="zh-TW" altLang="en-US" sz="4000" dirty="0"/>
            </a:br>
            <a:endParaRPr lang="en-US" altLang="zh-TW" sz="4000" b="1" dirty="0" smtClean="0"/>
          </a:p>
        </p:txBody>
      </p:sp>
      <p:sp>
        <p:nvSpPr>
          <p:cNvPr id="16388" name="Rectangle 3"/>
          <p:cNvSpPr>
            <a:spLocks noGrp="1" noChangeArrowheads="1"/>
          </p:cNvSpPr>
          <p:nvPr>
            <p:ph type="body" idx="1"/>
          </p:nvPr>
        </p:nvSpPr>
        <p:spPr>
          <a:xfrm>
            <a:off x="179512" y="2348880"/>
            <a:ext cx="8713787" cy="3929062"/>
          </a:xfrm>
        </p:spPr>
        <p:txBody>
          <a:bodyPr/>
          <a:lstStyle/>
          <a:p>
            <a:pPr eaLnBrk="1" hangingPunct="1">
              <a:lnSpc>
                <a:spcPct val="90000"/>
              </a:lnSpc>
              <a:buFontTx/>
              <a:buNone/>
            </a:pPr>
            <a:r>
              <a:rPr lang="en-US" altLang="zh-TW" b="1" dirty="0" smtClean="0"/>
              <a:t>Friendship</a:t>
            </a:r>
            <a:r>
              <a:rPr lang="en-US" altLang="zh-TW" dirty="0" smtClean="0"/>
              <a:t> </a:t>
            </a:r>
          </a:p>
          <a:p>
            <a:pPr eaLnBrk="1" hangingPunct="1">
              <a:lnSpc>
                <a:spcPct val="90000"/>
              </a:lnSpc>
            </a:pPr>
            <a:r>
              <a:rPr lang="en-US" altLang="zh-TW" dirty="0" smtClean="0"/>
              <a:t>Seek for companionship, play, and fun  </a:t>
            </a:r>
          </a:p>
          <a:p>
            <a:pPr eaLnBrk="1" hangingPunct="1">
              <a:lnSpc>
                <a:spcPct val="90000"/>
              </a:lnSpc>
              <a:buFontTx/>
              <a:buNone/>
            </a:pPr>
            <a:r>
              <a:rPr lang="en-US" altLang="zh-TW" b="1" dirty="0" smtClean="0"/>
              <a:t>Children at this stage view friendship as:</a:t>
            </a:r>
          </a:p>
          <a:p>
            <a:pPr eaLnBrk="1" hangingPunct="1">
              <a:lnSpc>
                <a:spcPct val="90000"/>
              </a:lnSpc>
            </a:pPr>
            <a:r>
              <a:rPr lang="en-US" altLang="zh-TW" dirty="0" smtClean="0"/>
              <a:t>a </a:t>
            </a:r>
            <a:r>
              <a:rPr lang="en-US" altLang="zh-TW" u="sng" dirty="0" smtClean="0"/>
              <a:t>continuing state</a:t>
            </a:r>
            <a:endParaRPr lang="en-US" altLang="zh-TW" dirty="0" smtClean="0"/>
          </a:p>
          <a:p>
            <a:pPr eaLnBrk="1" hangingPunct="1">
              <a:lnSpc>
                <a:spcPct val="90000"/>
              </a:lnSpc>
            </a:pPr>
            <a:r>
              <a:rPr lang="en-US" altLang="zh-TW" dirty="0" smtClean="0"/>
              <a:t>a stable relationship that takes place in the immediate moment </a:t>
            </a:r>
          </a:p>
          <a:p>
            <a:pPr eaLnBrk="1" hangingPunct="1">
              <a:lnSpc>
                <a:spcPct val="90000"/>
              </a:lnSpc>
            </a:pPr>
            <a:r>
              <a:rPr lang="en-US" altLang="zh-TW" dirty="0" smtClean="0"/>
              <a:t>Also offers the promise of future activity</a:t>
            </a:r>
          </a:p>
        </p:txBody>
      </p:sp>
    </p:spTree>
    <p:extLst>
      <p:ext uri="{BB962C8B-B14F-4D97-AF65-F5344CB8AC3E}">
        <p14:creationId xmlns:p14="http://schemas.microsoft.com/office/powerpoint/2010/main" val="36480322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A3582C47-1C10-46F8-B631-6FF9636EE03F}" type="slidenum">
              <a:rPr kumimoji="0" lang="en-US" altLang="zh-TW" smtClean="0"/>
              <a:pPr eaLnBrk="1" hangingPunct="1"/>
              <a:t>48</a:t>
            </a:fld>
            <a:endParaRPr kumimoji="0" lang="en-US" altLang="zh-TW" smtClean="0"/>
          </a:p>
        </p:txBody>
      </p:sp>
      <p:sp>
        <p:nvSpPr>
          <p:cNvPr id="17412" name="Rectangle 3"/>
          <p:cNvSpPr>
            <a:spLocks noGrp="1" noChangeArrowheads="1"/>
          </p:cNvSpPr>
          <p:nvPr>
            <p:ph type="body" idx="1"/>
          </p:nvPr>
        </p:nvSpPr>
        <p:spPr>
          <a:xfrm>
            <a:off x="323528" y="1268760"/>
            <a:ext cx="8569325" cy="5113238"/>
          </a:xfrm>
        </p:spPr>
        <p:txBody>
          <a:bodyPr/>
          <a:lstStyle/>
          <a:p>
            <a:pPr eaLnBrk="1" hangingPunct="1">
              <a:lnSpc>
                <a:spcPct val="90000"/>
              </a:lnSpc>
              <a:buNone/>
            </a:pPr>
            <a:r>
              <a:rPr lang="en-US" altLang="zh-TW" u="sng" dirty="0" smtClean="0">
                <a:solidFill>
                  <a:srgbClr val="FF0000"/>
                </a:solidFill>
              </a:rPr>
              <a:t>Functional </a:t>
            </a:r>
            <a:r>
              <a:rPr lang="en-US" altLang="zh-TW" u="sng" dirty="0">
                <a:solidFill>
                  <a:srgbClr val="FF0000"/>
                </a:solidFill>
              </a:rPr>
              <a:t>play (</a:t>
            </a:r>
            <a:r>
              <a:rPr lang="en-US" altLang="zh-TW" u="sng" dirty="0" err="1" smtClean="0">
                <a:solidFill>
                  <a:srgbClr val="FF0000"/>
                </a:solidFill>
              </a:rPr>
              <a:t>locomotor</a:t>
            </a:r>
            <a:r>
              <a:rPr lang="en-US" altLang="zh-TW" u="sng" dirty="0" smtClean="0">
                <a:solidFill>
                  <a:srgbClr val="FF0000"/>
                </a:solidFill>
              </a:rPr>
              <a:t> </a:t>
            </a:r>
            <a:r>
              <a:rPr lang="zh-HK" altLang="en-US" u="sng" dirty="0" smtClean="0">
                <a:solidFill>
                  <a:srgbClr val="FF0000"/>
                </a:solidFill>
              </a:rPr>
              <a:t>移動</a:t>
            </a:r>
            <a:r>
              <a:rPr lang="zh-HK" altLang="en-US" u="sng" dirty="0">
                <a:solidFill>
                  <a:srgbClr val="FF0000"/>
                </a:solidFill>
              </a:rPr>
              <a:t>的</a:t>
            </a:r>
            <a:r>
              <a:rPr lang="en-US" altLang="zh-TW" u="sng" dirty="0">
                <a:solidFill>
                  <a:srgbClr val="FF0000"/>
                </a:solidFill>
              </a:rPr>
              <a:t>(</a:t>
            </a:r>
            <a:r>
              <a:rPr lang="en-US" altLang="zh-TW" u="sng" dirty="0" smtClean="0">
                <a:solidFill>
                  <a:srgbClr val="FF0000"/>
                </a:solidFill>
              </a:rPr>
              <a:t>play)</a:t>
            </a:r>
          </a:p>
          <a:p>
            <a:pPr eaLnBrk="1" hangingPunct="1">
              <a:lnSpc>
                <a:spcPct val="90000"/>
              </a:lnSpc>
            </a:pPr>
            <a:r>
              <a:rPr lang="en-US" altLang="zh-TW" dirty="0" smtClean="0"/>
              <a:t>refers </a:t>
            </a:r>
            <a:r>
              <a:rPr lang="en-US" altLang="zh-TW" dirty="0"/>
              <a:t>to involving repetitive large muscular movements, such as rolling a </a:t>
            </a:r>
            <a:r>
              <a:rPr lang="en-US" altLang="zh-TW" dirty="0" smtClean="0"/>
              <a:t>ball</a:t>
            </a:r>
            <a:endParaRPr lang="en-US" altLang="zh-TW" b="1" dirty="0" smtClean="0"/>
          </a:p>
          <a:p>
            <a:pPr eaLnBrk="1" hangingPunct="1">
              <a:lnSpc>
                <a:spcPct val="90000"/>
              </a:lnSpc>
            </a:pPr>
            <a:r>
              <a:rPr lang="en-US" altLang="zh-TW" dirty="0" smtClean="0"/>
              <a:t>simple, repetitive activities typical of 3-year-olds  </a:t>
            </a:r>
          </a:p>
          <a:p>
            <a:pPr eaLnBrk="1" hangingPunct="1">
              <a:lnSpc>
                <a:spcPct val="90000"/>
              </a:lnSpc>
            </a:pPr>
            <a:r>
              <a:rPr lang="en-US" altLang="zh-TW" dirty="0" smtClean="0"/>
              <a:t>Involve objects, such as dolls or cars</a:t>
            </a:r>
          </a:p>
          <a:p>
            <a:pPr eaLnBrk="1" hangingPunct="1">
              <a:lnSpc>
                <a:spcPct val="90000"/>
              </a:lnSpc>
            </a:pPr>
            <a:r>
              <a:rPr lang="en-US" altLang="zh-TW" dirty="0" smtClean="0"/>
              <a:t>Involve </a:t>
            </a:r>
            <a:r>
              <a:rPr lang="en-US" altLang="zh-TW" u="sng" dirty="0" smtClean="0"/>
              <a:t>repetitive</a:t>
            </a:r>
            <a:r>
              <a:rPr lang="en-US" altLang="zh-TW" dirty="0" smtClean="0"/>
              <a:t> </a:t>
            </a:r>
            <a:r>
              <a:rPr lang="en-US" altLang="zh-TW" u="sng" dirty="0" smtClean="0"/>
              <a:t>muscular movements</a:t>
            </a:r>
            <a:r>
              <a:rPr lang="en-US" altLang="zh-TW" dirty="0" smtClean="0"/>
              <a:t> such as skipping, jumping, or rolling and unrolling a piece of clay</a:t>
            </a:r>
          </a:p>
          <a:p>
            <a:pPr eaLnBrk="1" hangingPunct="1">
              <a:lnSpc>
                <a:spcPct val="90000"/>
              </a:lnSpc>
            </a:pPr>
            <a:r>
              <a:rPr lang="en-US" altLang="zh-TW" dirty="0" smtClean="0"/>
              <a:t>Being active rather than with the aim of creating some end product</a:t>
            </a:r>
          </a:p>
        </p:txBody>
      </p:sp>
      <p:sp>
        <p:nvSpPr>
          <p:cNvPr id="2" name="矩形 1"/>
          <p:cNvSpPr/>
          <p:nvPr/>
        </p:nvSpPr>
        <p:spPr>
          <a:xfrm>
            <a:off x="683568" y="514036"/>
            <a:ext cx="8004523" cy="584775"/>
          </a:xfrm>
          <a:prstGeom prst="rect">
            <a:avLst/>
          </a:prstGeom>
        </p:spPr>
        <p:txBody>
          <a:bodyPr wrap="square">
            <a:spAutoFit/>
          </a:bodyPr>
          <a:lstStyle/>
          <a:p>
            <a:r>
              <a:rPr lang="en-US" altLang="zh-TW" sz="3200" b="1" u="sng" dirty="0">
                <a:solidFill>
                  <a:srgbClr val="7030A0"/>
                </a:solidFill>
                <a:effectLst>
                  <a:outerShdw blurRad="38100" dist="38100" dir="2700000" algn="tl">
                    <a:srgbClr val="000000">
                      <a:alpha val="43137"/>
                    </a:srgbClr>
                  </a:outerShdw>
                </a:effectLst>
              </a:rPr>
              <a:t>5.</a:t>
            </a:r>
            <a:r>
              <a:rPr lang="zh-TW" altLang="en-US" sz="3200" b="1" u="sng" dirty="0">
                <a:solidFill>
                  <a:srgbClr val="7030A0"/>
                </a:solidFill>
                <a:effectLst>
                  <a:outerShdw blurRad="38100" dist="38100" dir="2700000" algn="tl">
                    <a:srgbClr val="000000">
                      <a:alpha val="43137"/>
                    </a:srgbClr>
                  </a:outerShdw>
                </a:effectLst>
              </a:rPr>
              <a:t> </a:t>
            </a:r>
            <a:r>
              <a:rPr lang="en-US" altLang="zh-TW" sz="3200" b="1" u="sng" dirty="0">
                <a:solidFill>
                  <a:srgbClr val="7030A0"/>
                </a:solidFill>
                <a:effectLst>
                  <a:outerShdw blurRad="38100" dist="38100" dir="2700000" algn="tl">
                    <a:srgbClr val="000000">
                      <a:alpha val="43137"/>
                    </a:srgbClr>
                  </a:outerShdw>
                </a:effectLst>
              </a:rPr>
              <a:t>Play – cognitive levels of play</a:t>
            </a:r>
            <a:endParaRPr lang="zh-HK" altLang="en-US" sz="3200" dirty="0"/>
          </a:p>
        </p:txBody>
      </p:sp>
    </p:spTree>
    <p:extLst>
      <p:ext uri="{BB962C8B-B14F-4D97-AF65-F5344CB8AC3E}">
        <p14:creationId xmlns:p14="http://schemas.microsoft.com/office/powerpoint/2010/main" val="31558221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04C231DE-63FC-45CB-8321-EFFCEDAB43A6}" type="slidenum">
              <a:rPr kumimoji="0" lang="en-US" altLang="zh-TW" smtClean="0"/>
              <a:pPr eaLnBrk="1" hangingPunct="1"/>
              <a:t>49</a:t>
            </a:fld>
            <a:endParaRPr kumimoji="0" lang="en-US" altLang="zh-TW" smtClean="0"/>
          </a:p>
        </p:txBody>
      </p:sp>
      <p:sp>
        <p:nvSpPr>
          <p:cNvPr id="18436" name="Rectangle 3"/>
          <p:cNvSpPr>
            <a:spLocks noGrp="1" noChangeArrowheads="1"/>
          </p:cNvSpPr>
          <p:nvPr>
            <p:ph type="body" idx="1"/>
          </p:nvPr>
        </p:nvSpPr>
        <p:spPr>
          <a:xfrm>
            <a:off x="251520" y="620688"/>
            <a:ext cx="8497888" cy="5256584"/>
          </a:xfrm>
        </p:spPr>
        <p:txBody>
          <a:bodyPr/>
          <a:lstStyle/>
          <a:p>
            <a:pPr eaLnBrk="1" hangingPunct="1">
              <a:buNone/>
            </a:pPr>
            <a:r>
              <a:rPr lang="en-US" altLang="zh-TW" sz="2800" u="sng" dirty="0" smtClean="0">
                <a:solidFill>
                  <a:srgbClr val="FF0000"/>
                </a:solidFill>
              </a:rPr>
              <a:t>Constructive </a:t>
            </a:r>
            <a:r>
              <a:rPr lang="en-US" altLang="zh-TW" sz="2800" u="sng" dirty="0">
                <a:solidFill>
                  <a:srgbClr val="FF0000"/>
                </a:solidFill>
              </a:rPr>
              <a:t>play (object </a:t>
            </a:r>
            <a:r>
              <a:rPr lang="en-US" altLang="zh-TW" sz="2800" u="sng" dirty="0" smtClean="0">
                <a:solidFill>
                  <a:srgbClr val="FF0000"/>
                </a:solidFill>
              </a:rPr>
              <a:t>play)</a:t>
            </a:r>
          </a:p>
          <a:p>
            <a:pPr eaLnBrk="1" hangingPunct="1"/>
            <a:r>
              <a:rPr lang="en-US" altLang="zh-TW" sz="2800" dirty="0" smtClean="0"/>
              <a:t>refers </a:t>
            </a:r>
            <a:r>
              <a:rPr lang="en-US" altLang="zh-TW" sz="2800" dirty="0"/>
              <a:t>to involving use of objects or materials to make something, such as a house of blocks or a crayon drawing</a:t>
            </a:r>
            <a:r>
              <a:rPr lang="en-US" altLang="zh-TW" sz="2800" dirty="0" smtClean="0"/>
              <a:t>.</a:t>
            </a:r>
            <a:endParaRPr lang="en-US" altLang="zh-TW" sz="2800" dirty="0" smtClean="0"/>
          </a:p>
          <a:p>
            <a:pPr eaLnBrk="1" hangingPunct="1"/>
            <a:r>
              <a:rPr lang="en-US" altLang="zh-TW" sz="2800" dirty="0" smtClean="0"/>
              <a:t>by age 4, children manipulate objects to </a:t>
            </a:r>
            <a:r>
              <a:rPr lang="en-US" altLang="zh-TW" sz="2800" u="sng" dirty="0" smtClean="0"/>
              <a:t>produce or build</a:t>
            </a:r>
            <a:r>
              <a:rPr lang="en-US" altLang="zh-TW" sz="2800" dirty="0" smtClean="0"/>
              <a:t> something, such as build a house out of Legos or puts a puzzle together.  </a:t>
            </a:r>
          </a:p>
          <a:p>
            <a:pPr eaLnBrk="1" hangingPunct="1"/>
            <a:r>
              <a:rPr lang="en-US" altLang="zh-TW" sz="2800" dirty="0" smtClean="0"/>
              <a:t>Practicing their fine muscle movements, gain experience in solving problems about the ways and the sequences in which things fit together. </a:t>
            </a:r>
          </a:p>
        </p:txBody>
      </p:sp>
      <p:sp>
        <p:nvSpPr>
          <p:cNvPr id="2" name="標題 1"/>
          <p:cNvSpPr>
            <a:spLocks noGrp="1"/>
          </p:cNvSpPr>
          <p:nvPr>
            <p:ph type="title"/>
          </p:nvPr>
        </p:nvSpPr>
        <p:spPr/>
        <p:txBody>
          <a:bodyPr/>
          <a:lstStyle/>
          <a:p>
            <a:endParaRPr lang="zh-HK" altLang="en-US" dirty="0"/>
          </a:p>
        </p:txBody>
      </p:sp>
    </p:spTree>
    <p:extLst>
      <p:ext uri="{BB962C8B-B14F-4D97-AF65-F5344CB8AC3E}">
        <p14:creationId xmlns:p14="http://schemas.microsoft.com/office/powerpoint/2010/main" val="2363645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標題 1"/>
          <p:cNvSpPr>
            <a:spLocks noGrp="1"/>
          </p:cNvSpPr>
          <p:nvPr>
            <p:ph type="title"/>
          </p:nvPr>
        </p:nvSpPr>
        <p:spPr/>
        <p:txBody>
          <a:bodyPr/>
          <a:lstStyle/>
          <a:p>
            <a:pPr eaLnBrk="1" hangingPunct="1"/>
            <a:r>
              <a:rPr lang="en-US" altLang="zh-TW" b="1" dirty="0" smtClean="0">
                <a:solidFill>
                  <a:srgbClr val="7030A0"/>
                </a:solidFill>
              </a:rPr>
              <a:t>Motor (</a:t>
            </a:r>
            <a:r>
              <a:rPr lang="zh-HK" altLang="en-US" b="1" dirty="0">
                <a:solidFill>
                  <a:srgbClr val="7030A0"/>
                </a:solidFill>
              </a:rPr>
              <a:t>運動神經</a:t>
            </a:r>
            <a:r>
              <a:rPr lang="zh-HK" altLang="en-US" b="1" dirty="0" smtClean="0">
                <a:solidFill>
                  <a:srgbClr val="7030A0"/>
                </a:solidFill>
              </a:rPr>
              <a:t>的</a:t>
            </a:r>
            <a:r>
              <a:rPr lang="en-US" altLang="zh-HK" b="1" dirty="0" smtClean="0">
                <a:solidFill>
                  <a:srgbClr val="7030A0"/>
                </a:solidFill>
              </a:rPr>
              <a:t>) </a:t>
            </a:r>
            <a:r>
              <a:rPr lang="en-US" altLang="zh-TW" b="1" dirty="0" smtClean="0">
                <a:solidFill>
                  <a:srgbClr val="7030A0"/>
                </a:solidFill>
              </a:rPr>
              <a:t>skills</a:t>
            </a:r>
            <a:endParaRPr lang="zh-TW" altLang="en-US" b="1" dirty="0" smtClean="0">
              <a:solidFill>
                <a:srgbClr val="7030A0"/>
              </a:solidFill>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97747079"/>
              </p:ext>
            </p:extLst>
          </p:nvPr>
        </p:nvGraphicFramePr>
        <p:xfrm>
          <a:off x="457200" y="1600200"/>
          <a:ext cx="8229600" cy="4029075"/>
        </p:xfrm>
        <a:graphic>
          <a:graphicData uri="http://schemas.openxmlformats.org/drawingml/2006/table">
            <a:tbl>
              <a:tblPr/>
              <a:tblGrid>
                <a:gridCol w="2743200"/>
                <a:gridCol w="2743200"/>
                <a:gridCol w="27432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dirty="0" smtClean="0">
                          <a:ln>
                            <a:noFill/>
                          </a:ln>
                          <a:solidFill>
                            <a:srgbClr val="FFFFFF"/>
                          </a:solidFill>
                          <a:effectLst/>
                          <a:latin typeface="Calibri" pitchFamily="34" charset="0"/>
                          <a:ea typeface="新細明體" pitchFamily="18" charset="-120"/>
                        </a:rPr>
                        <a:t>3 years old</a:t>
                      </a:r>
                      <a:endParaRPr kumimoji="0" lang="zh-TW" altLang="en-US" sz="1800" b="1" i="0" u="none" strike="noStrike" cap="none" normalizeH="0" baseline="0" dirty="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smtClean="0">
                          <a:ln>
                            <a:noFill/>
                          </a:ln>
                          <a:solidFill>
                            <a:srgbClr val="FFFFFF"/>
                          </a:solidFill>
                          <a:effectLst/>
                          <a:latin typeface="Calibri" pitchFamily="34" charset="0"/>
                          <a:ea typeface="新細明體" pitchFamily="18" charset="-120"/>
                        </a:rPr>
                        <a:t>4 years old</a:t>
                      </a:r>
                      <a:endParaRPr kumimoji="0" lang="zh-TW" altLang="en-US" sz="1800" b="1" i="0" u="none" strike="noStrike" cap="none" normalizeH="0" baseline="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1" i="0" u="none" strike="noStrike" cap="none" normalizeH="0" baseline="0" smtClean="0">
                          <a:ln>
                            <a:noFill/>
                          </a:ln>
                          <a:solidFill>
                            <a:srgbClr val="FFFFFF"/>
                          </a:solidFill>
                          <a:effectLst/>
                          <a:latin typeface="Calibri" pitchFamily="34" charset="0"/>
                          <a:ea typeface="新細明體" pitchFamily="18" charset="-120"/>
                        </a:rPr>
                        <a:t>5 years old</a:t>
                      </a:r>
                      <a:endParaRPr kumimoji="0" lang="zh-TW" altLang="en-US" sz="1800" b="1" i="0" u="none" strike="noStrike" cap="none" normalizeH="0" baseline="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Cannot </a:t>
                      </a:r>
                      <a:r>
                        <a:rPr kumimoji="0" lang="en-US" altLang="zh-TW" sz="1800" b="0" i="0" u="none" strike="noStrike" cap="none" normalizeH="0" baseline="0" smtClean="0">
                          <a:ln>
                            <a:noFill/>
                          </a:ln>
                          <a:solidFill>
                            <a:srgbClr val="FF0000"/>
                          </a:solidFill>
                          <a:effectLst/>
                          <a:latin typeface="Calibri" pitchFamily="34" charset="0"/>
                          <a:ea typeface="新細明體" pitchFamily="18" charset="-120"/>
                        </a:rPr>
                        <a:t>turn or stop</a:t>
                      </a: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 suddenly or quickly</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Have more effective control of stopping, starting and turning</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Can start, turn and stop effectively in games</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Can </a:t>
                      </a:r>
                      <a:r>
                        <a:rPr kumimoji="0" lang="en-US" altLang="zh-TW" sz="1800" b="0" i="0" u="none" strike="noStrike" cap="none" normalizeH="0" baseline="0" smtClean="0">
                          <a:ln>
                            <a:noFill/>
                          </a:ln>
                          <a:solidFill>
                            <a:srgbClr val="FF0000"/>
                          </a:solidFill>
                          <a:effectLst/>
                          <a:latin typeface="Calibri" pitchFamily="34" charset="0"/>
                          <a:ea typeface="新細明體" pitchFamily="18" charset="-120"/>
                        </a:rPr>
                        <a:t>jump</a:t>
                      </a: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 a distance of 15 to 24 inches</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Can jump a distance of 24 to 33 inches</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Can make a running jump of 28 – 36 inches</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Calibri" pitchFamily="34" charset="0"/>
                          <a:ea typeface="新細明體" pitchFamily="18" charset="-120"/>
                        </a:rPr>
                        <a:t>Can </a:t>
                      </a:r>
                      <a:r>
                        <a:rPr kumimoji="0" lang="en-US" altLang="zh-TW" sz="1800" b="0" i="0" u="none" strike="noStrike" cap="none" normalizeH="0" baseline="0" dirty="0" smtClean="0">
                          <a:ln>
                            <a:noFill/>
                          </a:ln>
                          <a:solidFill>
                            <a:srgbClr val="FF0000"/>
                          </a:solidFill>
                          <a:effectLst/>
                          <a:latin typeface="Calibri" pitchFamily="34" charset="0"/>
                          <a:ea typeface="新細明體" pitchFamily="18" charset="-120"/>
                        </a:rPr>
                        <a:t>ascend a stairway</a:t>
                      </a:r>
                      <a:r>
                        <a:rPr kumimoji="0" lang="en-US" altLang="zh-TW" sz="1800" b="0" i="0" u="none" strike="noStrike" cap="none" normalizeH="0" baseline="0" dirty="0" smtClean="0">
                          <a:ln>
                            <a:noFill/>
                          </a:ln>
                          <a:solidFill>
                            <a:srgbClr val="000000"/>
                          </a:solidFill>
                          <a:effectLst/>
                          <a:latin typeface="Calibri" pitchFamily="34" charset="0"/>
                          <a:ea typeface="新細明體" pitchFamily="18" charset="-120"/>
                        </a:rPr>
                        <a:t> unaided, alternating feet</a:t>
                      </a:r>
                      <a:endParaRPr kumimoji="0" lang="zh-TW" altLang="en-US" sz="18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Calibri" pitchFamily="34" charset="0"/>
                          <a:ea typeface="新細明體" pitchFamily="18" charset="-120"/>
                        </a:rPr>
                        <a:t>Can </a:t>
                      </a:r>
                      <a:r>
                        <a:rPr kumimoji="0" lang="en-US" altLang="zh-TW" sz="1800" b="0" i="0" u="none" strike="noStrike" cap="none" normalizeH="0" baseline="0" dirty="0" smtClean="0">
                          <a:ln>
                            <a:noFill/>
                          </a:ln>
                          <a:solidFill>
                            <a:srgbClr val="FF0000"/>
                          </a:solidFill>
                          <a:effectLst/>
                          <a:latin typeface="Calibri" pitchFamily="34" charset="0"/>
                          <a:ea typeface="新細明體" pitchFamily="18" charset="-120"/>
                        </a:rPr>
                        <a:t>descend</a:t>
                      </a:r>
                      <a:r>
                        <a:rPr kumimoji="0" lang="en-US" altLang="zh-TW" sz="1800" b="0" i="0" u="none" strike="noStrike" cap="none" normalizeH="0" baseline="0" dirty="0" smtClean="0">
                          <a:ln>
                            <a:noFill/>
                          </a:ln>
                          <a:solidFill>
                            <a:srgbClr val="000000"/>
                          </a:solidFill>
                          <a:effectLst/>
                          <a:latin typeface="Calibri" pitchFamily="34" charset="0"/>
                          <a:ea typeface="新細明體" pitchFamily="18" charset="-120"/>
                        </a:rPr>
                        <a:t> a long stairway alternating feet, if supported</a:t>
                      </a:r>
                      <a:endParaRPr kumimoji="0" lang="zh-TW" altLang="en-US" sz="18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Can descend a long stairway unaided, alternating feet</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dirty="0" smtClean="0">
                          <a:ln>
                            <a:noFill/>
                          </a:ln>
                          <a:solidFill>
                            <a:srgbClr val="000000"/>
                          </a:solidFill>
                          <a:effectLst/>
                          <a:latin typeface="Calibri" pitchFamily="34" charset="0"/>
                          <a:ea typeface="新細明體" pitchFamily="18" charset="-120"/>
                        </a:rPr>
                        <a:t>Can </a:t>
                      </a:r>
                      <a:r>
                        <a:rPr kumimoji="0" lang="en-US" altLang="zh-TW" sz="1800" b="0" i="0" u="none" strike="noStrike" cap="none" normalizeH="0" baseline="0" dirty="0" smtClean="0">
                          <a:ln>
                            <a:noFill/>
                          </a:ln>
                          <a:solidFill>
                            <a:srgbClr val="FF0000"/>
                          </a:solidFill>
                          <a:effectLst/>
                          <a:latin typeface="Calibri" pitchFamily="34" charset="0"/>
                          <a:ea typeface="新細明體" pitchFamily="18" charset="-120"/>
                        </a:rPr>
                        <a:t>hop (</a:t>
                      </a:r>
                      <a:r>
                        <a:rPr lang="zh-HK" altLang="en-US" dirty="0" smtClean="0"/>
                        <a:t>單足跳</a:t>
                      </a:r>
                      <a:r>
                        <a:rPr lang="en-US" altLang="zh-HK" dirty="0" smtClean="0"/>
                        <a:t>)</a:t>
                      </a:r>
                      <a:r>
                        <a:rPr kumimoji="0" lang="en-US" altLang="zh-TW" sz="1800" b="0" i="0" u="none" strike="noStrike" cap="none" normalizeH="0" baseline="0" dirty="0" smtClean="0">
                          <a:ln>
                            <a:noFill/>
                          </a:ln>
                          <a:solidFill>
                            <a:srgbClr val="000000"/>
                          </a:solidFill>
                          <a:effectLst/>
                          <a:latin typeface="Calibri" pitchFamily="34" charset="0"/>
                          <a:ea typeface="新細明體" pitchFamily="18" charset="-120"/>
                        </a:rPr>
                        <a:t> using largely an irregular series of jumps with some variations added</a:t>
                      </a:r>
                      <a:endParaRPr kumimoji="0" lang="zh-TW" altLang="en-US" sz="18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Can help four to six steps on one foot</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800" b="0" i="0" u="none" strike="noStrike" cap="none" normalizeH="0" baseline="0" smtClean="0">
                          <a:ln>
                            <a:noFill/>
                          </a:ln>
                          <a:solidFill>
                            <a:srgbClr val="000000"/>
                          </a:solidFill>
                          <a:effectLst/>
                          <a:latin typeface="Calibri" pitchFamily="34" charset="0"/>
                          <a:ea typeface="新細明體" pitchFamily="18" charset="-120"/>
                        </a:rPr>
                        <a:t>Can easily hop a distance of 16 feet</a:t>
                      </a:r>
                      <a:endParaRPr kumimoji="0" lang="zh-TW" altLang="en-US" sz="18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120DD0F4-3630-4E86-9606-63CC7331F09F}" type="slidenum">
              <a:rPr kumimoji="0" lang="en-US" altLang="zh-TW" smtClean="0"/>
              <a:pPr eaLnBrk="1" hangingPunct="1"/>
              <a:t>50</a:t>
            </a:fld>
            <a:endParaRPr kumimoji="0" lang="en-US" altLang="zh-TW" smtClean="0"/>
          </a:p>
        </p:txBody>
      </p:sp>
      <p:sp>
        <p:nvSpPr>
          <p:cNvPr id="19460" name="Rectangle 3"/>
          <p:cNvSpPr>
            <a:spLocks noGrp="1" noChangeArrowheads="1"/>
          </p:cNvSpPr>
          <p:nvPr>
            <p:ph type="body" idx="1"/>
          </p:nvPr>
        </p:nvSpPr>
        <p:spPr>
          <a:xfrm>
            <a:off x="539750" y="1484313"/>
            <a:ext cx="8424863" cy="4192587"/>
          </a:xfrm>
        </p:spPr>
        <p:txBody>
          <a:bodyPr/>
          <a:lstStyle/>
          <a:p>
            <a:pPr eaLnBrk="1" hangingPunct="1">
              <a:lnSpc>
                <a:spcPct val="90000"/>
              </a:lnSpc>
              <a:buNone/>
            </a:pPr>
            <a:r>
              <a:rPr lang="en-US" altLang="zh-TW" sz="2800" u="sng" dirty="0">
                <a:solidFill>
                  <a:srgbClr val="FF0000"/>
                </a:solidFill>
              </a:rPr>
              <a:t>Dramatic play (imaginative play)</a:t>
            </a:r>
            <a:r>
              <a:rPr lang="en-US" altLang="zh-TW" sz="2800" u="sng" dirty="0"/>
              <a:t> </a:t>
            </a:r>
            <a:r>
              <a:rPr lang="en-US" altLang="zh-TW" sz="2800" dirty="0"/>
              <a:t>refers to involving imaginary people or situations.  </a:t>
            </a:r>
            <a:endParaRPr lang="en-US" altLang="zh-TW" sz="2800" b="1" u="sng" dirty="0"/>
          </a:p>
          <a:p>
            <a:pPr eaLnBrk="1" hangingPunct="1">
              <a:lnSpc>
                <a:spcPct val="90000"/>
              </a:lnSpc>
              <a:buFontTx/>
              <a:buNone/>
            </a:pPr>
            <a:r>
              <a:rPr lang="en-US" altLang="zh-TW" sz="2800" b="1" u="sng" dirty="0" smtClean="0">
                <a:solidFill>
                  <a:srgbClr val="FF0000"/>
                </a:solidFill>
              </a:rPr>
              <a:t>Parallel </a:t>
            </a:r>
            <a:r>
              <a:rPr lang="en-US" altLang="zh-TW" sz="2800" b="1" u="sng" dirty="0" smtClean="0">
                <a:solidFill>
                  <a:srgbClr val="FF0000"/>
                </a:solidFill>
              </a:rPr>
              <a:t>play</a:t>
            </a:r>
            <a:r>
              <a:rPr lang="en-US" altLang="zh-TW" sz="2800" b="1" dirty="0" smtClean="0">
                <a:solidFill>
                  <a:srgbClr val="FF0000"/>
                </a:solidFill>
              </a:rPr>
              <a:t>:</a:t>
            </a:r>
            <a:r>
              <a:rPr lang="en-US" altLang="zh-TW" sz="2800" dirty="0" smtClean="0">
                <a:solidFill>
                  <a:srgbClr val="FF0000"/>
                </a:solidFill>
              </a:rPr>
              <a:t> </a:t>
            </a:r>
          </a:p>
          <a:p>
            <a:pPr eaLnBrk="1" hangingPunct="1">
              <a:lnSpc>
                <a:spcPct val="90000"/>
              </a:lnSpc>
              <a:buFontTx/>
              <a:buChar char="-"/>
            </a:pPr>
            <a:r>
              <a:rPr lang="en-US" altLang="zh-TW" sz="2800" dirty="0" smtClean="0"/>
              <a:t>children play with similar toys, in a similar manner, but do </a:t>
            </a:r>
            <a:r>
              <a:rPr lang="en-US" altLang="zh-TW" sz="2800" u="sng" dirty="0" smtClean="0"/>
              <a:t>not interact</a:t>
            </a:r>
            <a:r>
              <a:rPr lang="en-US" altLang="zh-TW" sz="2800" dirty="0" smtClean="0"/>
              <a:t> with each other</a:t>
            </a:r>
          </a:p>
          <a:p>
            <a:pPr eaLnBrk="1" hangingPunct="1">
              <a:lnSpc>
                <a:spcPct val="90000"/>
              </a:lnSpc>
              <a:buFontTx/>
              <a:buNone/>
            </a:pPr>
            <a:r>
              <a:rPr lang="en-US" altLang="zh-TW" sz="2800" b="1" u="sng" dirty="0" smtClean="0">
                <a:solidFill>
                  <a:srgbClr val="FF0000"/>
                </a:solidFill>
              </a:rPr>
              <a:t>Onlooker (</a:t>
            </a:r>
            <a:r>
              <a:rPr lang="zh-HK" altLang="en-US" sz="2800" b="1" u="sng" dirty="0" smtClean="0">
                <a:solidFill>
                  <a:srgbClr val="FF0000"/>
                </a:solidFill>
              </a:rPr>
              <a:t>旁觀者</a:t>
            </a:r>
            <a:r>
              <a:rPr lang="en-US" altLang="zh-HK" sz="2800" b="1" u="sng" dirty="0" smtClean="0">
                <a:solidFill>
                  <a:srgbClr val="FF0000"/>
                </a:solidFill>
              </a:rPr>
              <a:t>) </a:t>
            </a:r>
            <a:r>
              <a:rPr lang="en-US" altLang="zh-TW" sz="2800" b="1" u="sng" dirty="0" smtClean="0">
                <a:solidFill>
                  <a:srgbClr val="FF0000"/>
                </a:solidFill>
              </a:rPr>
              <a:t>play</a:t>
            </a:r>
            <a:r>
              <a:rPr lang="en-US" altLang="zh-TW" sz="2800" b="1" dirty="0" smtClean="0">
                <a:solidFill>
                  <a:srgbClr val="FF0000"/>
                </a:solidFill>
              </a:rPr>
              <a:t>:</a:t>
            </a:r>
            <a:r>
              <a:rPr lang="en-US" altLang="zh-TW" sz="2800" dirty="0" smtClean="0">
                <a:solidFill>
                  <a:srgbClr val="FF0000"/>
                </a:solidFill>
              </a:rPr>
              <a:t> </a:t>
            </a:r>
          </a:p>
          <a:p>
            <a:pPr eaLnBrk="1" hangingPunct="1">
              <a:lnSpc>
                <a:spcPct val="90000"/>
              </a:lnSpc>
              <a:buFontTx/>
              <a:buChar char="-"/>
            </a:pPr>
            <a:r>
              <a:rPr lang="en-US" altLang="zh-TW" sz="2800" dirty="0" smtClean="0"/>
              <a:t>highly passive one, children </a:t>
            </a:r>
            <a:r>
              <a:rPr lang="en-US" altLang="zh-TW" sz="2800" u="sng" dirty="0" smtClean="0"/>
              <a:t>simply watch</a:t>
            </a:r>
            <a:r>
              <a:rPr lang="en-US" altLang="zh-TW" sz="2800" dirty="0" smtClean="0"/>
              <a:t> others at play, but do not actually participate themselves</a:t>
            </a:r>
          </a:p>
          <a:p>
            <a:pPr eaLnBrk="1" hangingPunct="1">
              <a:lnSpc>
                <a:spcPct val="90000"/>
              </a:lnSpc>
              <a:buFontTx/>
              <a:buChar char="-"/>
            </a:pPr>
            <a:r>
              <a:rPr lang="en-US" altLang="zh-TW" sz="2800" dirty="0" smtClean="0"/>
              <a:t> They may look on silently, or they may make comments of encouragement or advice</a:t>
            </a:r>
          </a:p>
        </p:txBody>
      </p:sp>
      <p:sp>
        <p:nvSpPr>
          <p:cNvPr id="2" name="標題 1"/>
          <p:cNvSpPr>
            <a:spLocks noGrp="1"/>
          </p:cNvSpPr>
          <p:nvPr>
            <p:ph type="title"/>
          </p:nvPr>
        </p:nvSpPr>
        <p:spPr/>
        <p:txBody>
          <a:bodyPr/>
          <a:lstStyle/>
          <a:p>
            <a:endParaRPr lang="zh-HK" altLang="en-US"/>
          </a:p>
        </p:txBody>
      </p:sp>
    </p:spTree>
    <p:extLst>
      <p:ext uri="{BB962C8B-B14F-4D97-AF65-F5344CB8AC3E}">
        <p14:creationId xmlns:p14="http://schemas.microsoft.com/office/powerpoint/2010/main" val="24612265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EFC733D8-038C-4362-ADCA-04BEB338A419}" type="slidenum">
              <a:rPr kumimoji="0" lang="en-US" altLang="zh-TW" smtClean="0"/>
              <a:pPr eaLnBrk="1" hangingPunct="1"/>
              <a:t>51</a:t>
            </a:fld>
            <a:endParaRPr kumimoji="0" lang="en-US" altLang="zh-TW" smtClean="0"/>
          </a:p>
        </p:txBody>
      </p:sp>
      <p:sp>
        <p:nvSpPr>
          <p:cNvPr id="20484" name="Rectangle 3"/>
          <p:cNvSpPr>
            <a:spLocks noGrp="1" noChangeArrowheads="1"/>
          </p:cNvSpPr>
          <p:nvPr>
            <p:ph type="body" idx="1"/>
          </p:nvPr>
        </p:nvSpPr>
        <p:spPr>
          <a:xfrm>
            <a:off x="323850" y="1412875"/>
            <a:ext cx="8496300" cy="4073525"/>
          </a:xfrm>
        </p:spPr>
        <p:txBody>
          <a:bodyPr/>
          <a:lstStyle/>
          <a:p>
            <a:pPr eaLnBrk="1" hangingPunct="1">
              <a:lnSpc>
                <a:spcPct val="90000"/>
              </a:lnSpc>
              <a:buFontTx/>
              <a:buNone/>
            </a:pPr>
            <a:r>
              <a:rPr lang="en-US" altLang="zh-TW" sz="2800" b="1" u="sng" dirty="0" smtClean="0">
                <a:solidFill>
                  <a:srgbClr val="FF0000"/>
                </a:solidFill>
              </a:rPr>
              <a:t>Associative (</a:t>
            </a:r>
            <a:r>
              <a:rPr lang="zh-HK" altLang="en-US" sz="2800" b="1" u="sng" dirty="0" smtClean="0">
                <a:solidFill>
                  <a:srgbClr val="FF0000"/>
                </a:solidFill>
              </a:rPr>
              <a:t>聯合的 </a:t>
            </a:r>
            <a:r>
              <a:rPr lang="en-US" altLang="zh-HK" sz="2800" b="1" u="sng" dirty="0" smtClean="0">
                <a:solidFill>
                  <a:srgbClr val="FF0000"/>
                </a:solidFill>
              </a:rPr>
              <a:t>)</a:t>
            </a:r>
            <a:r>
              <a:rPr lang="en-US" altLang="zh-TW" sz="2800" b="1" u="sng" dirty="0" smtClean="0">
                <a:solidFill>
                  <a:srgbClr val="FF0000"/>
                </a:solidFill>
              </a:rPr>
              <a:t>play</a:t>
            </a:r>
            <a:r>
              <a:rPr lang="en-US" altLang="zh-TW" sz="2800" b="1" u="sng" dirty="0" smtClean="0">
                <a:solidFill>
                  <a:srgbClr val="FF0000"/>
                </a:solidFill>
              </a:rPr>
              <a:t>: </a:t>
            </a:r>
          </a:p>
          <a:p>
            <a:pPr eaLnBrk="1" hangingPunct="1">
              <a:lnSpc>
                <a:spcPct val="90000"/>
              </a:lnSpc>
              <a:buFontTx/>
              <a:buChar char="-"/>
            </a:pPr>
            <a:r>
              <a:rPr lang="en-US" altLang="zh-TW" sz="2800" dirty="0" smtClean="0"/>
              <a:t>involve a greater degree of interaction </a:t>
            </a:r>
          </a:p>
          <a:p>
            <a:pPr eaLnBrk="1" hangingPunct="1">
              <a:lnSpc>
                <a:spcPct val="90000"/>
              </a:lnSpc>
              <a:buFontTx/>
              <a:buChar char="-"/>
            </a:pPr>
            <a:r>
              <a:rPr lang="en-US" altLang="zh-TW" sz="2800" dirty="0" smtClean="0"/>
              <a:t>two or more children actually </a:t>
            </a:r>
            <a:r>
              <a:rPr lang="en-US" altLang="zh-TW" sz="2800" u="sng" dirty="0" smtClean="0"/>
              <a:t>interact</a:t>
            </a:r>
            <a:r>
              <a:rPr lang="en-US" altLang="zh-TW" sz="2800" dirty="0" smtClean="0"/>
              <a:t> with one another by sharing or borrowing toys or materials</a:t>
            </a:r>
          </a:p>
          <a:p>
            <a:pPr eaLnBrk="1" hangingPunct="1">
              <a:lnSpc>
                <a:spcPct val="90000"/>
              </a:lnSpc>
              <a:buFontTx/>
              <a:buChar char="-"/>
            </a:pPr>
            <a:r>
              <a:rPr lang="en-US" altLang="zh-TW" sz="2800" dirty="0" smtClean="0"/>
              <a:t>But they do not do the same thing</a:t>
            </a:r>
          </a:p>
          <a:p>
            <a:pPr eaLnBrk="1" hangingPunct="1">
              <a:lnSpc>
                <a:spcPct val="90000"/>
              </a:lnSpc>
              <a:buFontTx/>
              <a:buNone/>
            </a:pPr>
            <a:r>
              <a:rPr lang="en-US" altLang="zh-TW" sz="2800" b="1" u="sng" dirty="0" smtClean="0"/>
              <a:t>Cooperative play</a:t>
            </a:r>
            <a:r>
              <a:rPr lang="en-US" altLang="zh-TW" sz="2800" b="1" dirty="0" smtClean="0"/>
              <a:t>: </a:t>
            </a:r>
          </a:p>
          <a:p>
            <a:pPr eaLnBrk="1" hangingPunct="1">
              <a:lnSpc>
                <a:spcPct val="90000"/>
              </a:lnSpc>
              <a:buFontTx/>
              <a:buChar char="-"/>
            </a:pPr>
            <a:r>
              <a:rPr lang="en-US" altLang="zh-TW" sz="2800" dirty="0" smtClean="0"/>
              <a:t>children genuinely </a:t>
            </a:r>
            <a:r>
              <a:rPr lang="en-US" altLang="zh-TW" sz="2800" u="sng" dirty="0" smtClean="0"/>
              <a:t>play</a:t>
            </a:r>
            <a:r>
              <a:rPr lang="en-US" altLang="zh-TW" sz="2800" dirty="0" smtClean="0"/>
              <a:t> </a:t>
            </a:r>
            <a:r>
              <a:rPr lang="en-US" altLang="zh-TW" sz="2800" u="sng" dirty="0" smtClean="0"/>
              <a:t>with one another</a:t>
            </a:r>
            <a:r>
              <a:rPr lang="en-US" altLang="zh-TW" sz="2800" dirty="0" smtClean="0"/>
              <a:t>, taking turns, playing games, or devising contests</a:t>
            </a:r>
          </a:p>
        </p:txBody>
      </p:sp>
      <p:sp>
        <p:nvSpPr>
          <p:cNvPr id="2" name="標題 1"/>
          <p:cNvSpPr>
            <a:spLocks noGrp="1"/>
          </p:cNvSpPr>
          <p:nvPr>
            <p:ph type="title"/>
          </p:nvPr>
        </p:nvSpPr>
        <p:spPr/>
        <p:txBody>
          <a:bodyPr/>
          <a:lstStyle/>
          <a:p>
            <a:endParaRPr lang="zh-HK" altLang="en-US"/>
          </a:p>
        </p:txBody>
      </p:sp>
    </p:spTree>
    <p:extLst>
      <p:ext uri="{BB962C8B-B14F-4D97-AF65-F5344CB8AC3E}">
        <p14:creationId xmlns:p14="http://schemas.microsoft.com/office/powerpoint/2010/main" val="2484727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標題 1"/>
          <p:cNvSpPr>
            <a:spLocks noGrp="1"/>
          </p:cNvSpPr>
          <p:nvPr>
            <p:ph type="title"/>
          </p:nvPr>
        </p:nvSpPr>
        <p:spPr/>
        <p:txBody>
          <a:bodyPr/>
          <a:lstStyle/>
          <a:p>
            <a:pPr eaLnBrk="1" hangingPunct="1"/>
            <a:r>
              <a:rPr lang="en-US" altLang="zh-TW" dirty="0" smtClean="0">
                <a:solidFill>
                  <a:srgbClr val="7030A0"/>
                </a:solidFill>
              </a:rPr>
              <a:t>How gender influences play</a:t>
            </a:r>
            <a:endParaRPr lang="zh-TW" altLang="en-US" dirty="0" smtClean="0">
              <a:solidFill>
                <a:srgbClr val="7030A0"/>
              </a:solidFill>
            </a:endParaRPr>
          </a:p>
        </p:txBody>
      </p:sp>
      <p:sp>
        <p:nvSpPr>
          <p:cNvPr id="47106" name="內容版面配置區 2"/>
          <p:cNvSpPr>
            <a:spLocks noGrp="1"/>
          </p:cNvSpPr>
          <p:nvPr>
            <p:ph idx="1"/>
          </p:nvPr>
        </p:nvSpPr>
        <p:spPr/>
        <p:txBody>
          <a:bodyPr/>
          <a:lstStyle/>
          <a:p>
            <a:pPr eaLnBrk="1" hangingPunct="1"/>
            <a:r>
              <a:rPr lang="en-US" altLang="zh-TW" dirty="0" smtClean="0">
                <a:solidFill>
                  <a:srgbClr val="FF0000"/>
                </a:solidFill>
              </a:rPr>
              <a:t>Boys of all ages engage in more physical play than girls do</a:t>
            </a:r>
            <a:r>
              <a:rPr lang="en-US" altLang="zh-TW" dirty="0" smtClean="0"/>
              <a:t>.</a:t>
            </a:r>
          </a:p>
          <a:p>
            <a:pPr eaLnBrk="1" hangingPunct="1"/>
            <a:r>
              <a:rPr lang="en-US" altLang="zh-TW" dirty="0" smtClean="0"/>
              <a:t>Boys and girls are equally likely to play with objects, but boys do so more vigorously</a:t>
            </a:r>
            <a:r>
              <a:rPr lang="zh-TW" altLang="en-US" dirty="0" smtClean="0"/>
              <a:t> </a:t>
            </a:r>
            <a:r>
              <a:rPr lang="en-US" altLang="zh-TW" dirty="0" smtClean="0"/>
              <a:t>(</a:t>
            </a:r>
            <a:r>
              <a:rPr lang="zh-HK" altLang="en-US" dirty="0"/>
              <a:t>精神旺盛</a:t>
            </a:r>
            <a:r>
              <a:rPr lang="zh-HK" altLang="en-US" dirty="0" smtClean="0"/>
              <a:t>地</a:t>
            </a:r>
            <a:r>
              <a:rPr lang="en-US" altLang="zh-TW" dirty="0" smtClean="0"/>
              <a:t>). </a:t>
            </a:r>
            <a:r>
              <a:rPr lang="en-US" altLang="zh-TW" u="sng" dirty="0" smtClean="0"/>
              <a:t>Boys tend to like active, outdoor physical play</a:t>
            </a:r>
            <a:r>
              <a:rPr lang="en-US" altLang="zh-TW" dirty="0" smtClean="0"/>
              <a:t> in large mixed-age groups; </a:t>
            </a:r>
            <a:r>
              <a:rPr lang="en-US" altLang="zh-TW" u="sng" dirty="0" smtClean="0"/>
              <a:t>girls prefer quiet, harmonious (</a:t>
            </a:r>
            <a:r>
              <a:rPr lang="zh-HK" altLang="en-US" u="sng" dirty="0"/>
              <a:t>和諧</a:t>
            </a:r>
            <a:r>
              <a:rPr lang="zh-HK" altLang="en-US" u="sng" dirty="0" smtClean="0"/>
              <a:t>的</a:t>
            </a:r>
            <a:r>
              <a:rPr lang="en-US" altLang="zh-TW" u="sng" dirty="0"/>
              <a:t>)</a:t>
            </a:r>
            <a:r>
              <a:rPr lang="en-US" altLang="zh-TW" u="sng" dirty="0" smtClean="0"/>
              <a:t>play </a:t>
            </a:r>
            <a:r>
              <a:rPr lang="en-US" altLang="zh-TW" dirty="0" smtClean="0"/>
              <a:t>with one playmate.</a:t>
            </a:r>
            <a:endParaRPr lang="zh-TW" alt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標題 1"/>
          <p:cNvSpPr>
            <a:spLocks noGrp="1"/>
          </p:cNvSpPr>
          <p:nvPr>
            <p:ph type="title"/>
          </p:nvPr>
        </p:nvSpPr>
        <p:spPr/>
        <p:txBody>
          <a:bodyPr/>
          <a:lstStyle/>
          <a:p>
            <a:pPr eaLnBrk="1" hangingPunct="1"/>
            <a:endParaRPr lang="zh-TW" altLang="en-US" smtClean="0"/>
          </a:p>
        </p:txBody>
      </p:sp>
      <p:sp>
        <p:nvSpPr>
          <p:cNvPr id="48130" name="內容版面配置區 2"/>
          <p:cNvSpPr>
            <a:spLocks noGrp="1"/>
          </p:cNvSpPr>
          <p:nvPr>
            <p:ph idx="1"/>
          </p:nvPr>
        </p:nvSpPr>
        <p:spPr/>
        <p:txBody>
          <a:bodyPr/>
          <a:lstStyle/>
          <a:p>
            <a:pPr eaLnBrk="1" hangingPunct="1"/>
            <a:r>
              <a:rPr lang="en-US" altLang="zh-TW" b="1" dirty="0" smtClean="0">
                <a:solidFill>
                  <a:srgbClr val="7030A0"/>
                </a:solidFill>
              </a:rPr>
              <a:t>Girls engage in more dramatic</a:t>
            </a:r>
            <a:r>
              <a:rPr lang="zh-TW" altLang="en-US" b="1" dirty="0" smtClean="0">
                <a:solidFill>
                  <a:srgbClr val="7030A0"/>
                </a:solidFill>
              </a:rPr>
              <a:t> </a:t>
            </a:r>
            <a:r>
              <a:rPr lang="en-US" altLang="zh-TW" b="1" dirty="0" smtClean="0">
                <a:solidFill>
                  <a:srgbClr val="7030A0"/>
                </a:solidFill>
              </a:rPr>
              <a:t>/</a:t>
            </a:r>
            <a:r>
              <a:rPr lang="zh-TW" altLang="en-US" b="1" dirty="0" smtClean="0">
                <a:solidFill>
                  <a:srgbClr val="7030A0"/>
                </a:solidFill>
              </a:rPr>
              <a:t> </a:t>
            </a:r>
            <a:r>
              <a:rPr lang="en-US" altLang="zh-HK" b="1" dirty="0">
                <a:solidFill>
                  <a:srgbClr val="7030A0"/>
                </a:solidFill>
              </a:rPr>
              <a:t>impressive </a:t>
            </a:r>
            <a:r>
              <a:rPr lang="en-US" altLang="zh-TW" b="1" dirty="0" smtClean="0">
                <a:solidFill>
                  <a:srgbClr val="7030A0"/>
                </a:solidFill>
              </a:rPr>
              <a:t>play than boys. Boys’ pretend play often involves danger and competitive, dominant roles, as in mock battle. Girls pretend stories generally focus on social relationships and nurturing, domestic roles, as in playing house. </a:t>
            </a:r>
            <a:endParaRPr lang="zh-TW" altLang="en-US" b="1" dirty="0" smtClean="0">
              <a:solidFill>
                <a:srgbClr val="7030A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標題 1"/>
          <p:cNvSpPr>
            <a:spLocks noGrp="1"/>
          </p:cNvSpPr>
          <p:nvPr>
            <p:ph type="title"/>
          </p:nvPr>
        </p:nvSpPr>
        <p:spPr/>
        <p:txBody>
          <a:bodyPr/>
          <a:lstStyle/>
          <a:p>
            <a:pPr eaLnBrk="1" hangingPunct="1"/>
            <a:r>
              <a:rPr lang="en-US" altLang="zh-TW" b="1" u="sng" dirty="0">
                <a:solidFill>
                  <a:srgbClr val="7030A0"/>
                </a:solidFill>
                <a:effectLst>
                  <a:outerShdw blurRad="38100" dist="38100" dir="2700000" algn="tl">
                    <a:srgbClr val="000000">
                      <a:alpha val="43137"/>
                    </a:srgbClr>
                  </a:outerShdw>
                </a:effectLst>
              </a:rPr>
              <a:t>6</a:t>
            </a:r>
            <a:r>
              <a:rPr lang="en-US" altLang="zh-TW" b="1" u="sng" dirty="0" smtClean="0">
                <a:solidFill>
                  <a:srgbClr val="7030A0"/>
                </a:solidFill>
                <a:effectLst>
                  <a:outerShdw blurRad="38100" dist="38100" dir="2700000" algn="tl">
                    <a:srgbClr val="000000">
                      <a:alpha val="43137"/>
                    </a:srgbClr>
                  </a:outerShdw>
                </a:effectLst>
              </a:rPr>
              <a:t>.</a:t>
            </a:r>
            <a:r>
              <a:rPr lang="zh-TW" altLang="en-US" b="1" u="sng" dirty="0" smtClean="0">
                <a:solidFill>
                  <a:srgbClr val="7030A0"/>
                </a:solidFill>
                <a:effectLst>
                  <a:outerShdw blurRad="38100" dist="38100" dir="2700000" algn="tl">
                    <a:srgbClr val="000000">
                      <a:alpha val="43137"/>
                    </a:srgbClr>
                  </a:outerShdw>
                </a:effectLst>
              </a:rPr>
              <a:t> </a:t>
            </a:r>
            <a:r>
              <a:rPr lang="en-US" altLang="zh-TW" b="1" u="sng" dirty="0" smtClean="0">
                <a:solidFill>
                  <a:srgbClr val="7030A0"/>
                </a:solidFill>
                <a:effectLst>
                  <a:outerShdw blurRad="38100" dist="38100" dir="2700000" algn="tl">
                    <a:srgbClr val="000000">
                      <a:alpha val="43137"/>
                    </a:srgbClr>
                  </a:outerShdw>
                </a:effectLst>
              </a:rPr>
              <a:t>Parenting </a:t>
            </a:r>
            <a:endParaRPr lang="zh-TW" altLang="en-US" b="1" u="sng" dirty="0" smtClean="0">
              <a:solidFill>
                <a:srgbClr val="7030A0"/>
              </a:solidFill>
              <a:effectLst>
                <a:outerShdw blurRad="38100" dist="38100" dir="2700000" algn="tl">
                  <a:srgbClr val="000000">
                    <a:alpha val="43137"/>
                  </a:srgbClr>
                </a:outerShdw>
              </a:effectLst>
            </a:endParaRPr>
          </a:p>
        </p:txBody>
      </p:sp>
      <p:sp>
        <p:nvSpPr>
          <p:cNvPr id="50178" name="內容版面配置區 2"/>
          <p:cNvSpPr>
            <a:spLocks noGrp="1"/>
          </p:cNvSpPr>
          <p:nvPr>
            <p:ph idx="1"/>
          </p:nvPr>
        </p:nvSpPr>
        <p:spPr/>
        <p:txBody>
          <a:bodyPr/>
          <a:lstStyle/>
          <a:p>
            <a:pPr eaLnBrk="1" hangingPunct="1">
              <a:buFont typeface="Arial" charset="0"/>
              <a:buNone/>
            </a:pPr>
            <a:r>
              <a:rPr lang="en-US" altLang="zh-TW" u="sng" dirty="0" smtClean="0"/>
              <a:t>Definition of discipline</a:t>
            </a:r>
          </a:p>
          <a:p>
            <a:pPr eaLnBrk="1" hangingPunct="1"/>
            <a:r>
              <a:rPr lang="en-US" altLang="zh-TW" dirty="0" smtClean="0"/>
              <a:t>Refers to methods of </a:t>
            </a:r>
            <a:r>
              <a:rPr lang="en-US" altLang="zh-TW" dirty="0" smtClean="0"/>
              <a:t>molding(</a:t>
            </a:r>
            <a:r>
              <a:rPr lang="zh-TW" altLang="en-US" dirty="0" smtClean="0"/>
              <a:t>製模</a:t>
            </a:r>
            <a:r>
              <a:rPr lang="en-US" altLang="zh-TW" dirty="0" smtClean="0"/>
              <a:t>) </a:t>
            </a:r>
            <a:r>
              <a:rPr lang="en-US" altLang="zh-TW" dirty="0" smtClean="0"/>
              <a:t>children’s character </a:t>
            </a:r>
            <a:endParaRPr lang="en-US" altLang="zh-TW" dirty="0" smtClean="0"/>
          </a:p>
          <a:p>
            <a:pPr eaLnBrk="1" hangingPunct="1"/>
            <a:r>
              <a:rPr lang="en-US" altLang="zh-TW" dirty="0" smtClean="0"/>
              <a:t>teaching </a:t>
            </a:r>
            <a:r>
              <a:rPr lang="en-US" altLang="zh-TW" dirty="0" smtClean="0"/>
              <a:t>them to exercise self-control and engage in acceptable behavior.</a:t>
            </a:r>
          </a:p>
          <a:p>
            <a:pPr eaLnBrk="1" hangingPunct="1"/>
            <a:endParaRPr lang="en-US" altLang="zh-TW" dirty="0" smtClean="0"/>
          </a:p>
          <a:p>
            <a:pPr eaLnBrk="1" hangingPunct="1"/>
            <a:endParaRPr lang="zh-TW" altLang="en-US"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152400"/>
            <a:ext cx="6870700" cy="973138"/>
          </a:xfrm>
        </p:spPr>
        <p:txBody>
          <a:bodyPr/>
          <a:lstStyle/>
          <a:p>
            <a:r>
              <a:rPr lang="en-US" altLang="zh-TW" b="1" dirty="0" smtClean="0">
                <a:solidFill>
                  <a:srgbClr val="7030A0"/>
                </a:solidFill>
              </a:rPr>
              <a:t>Forms of Discipline</a:t>
            </a:r>
            <a:endParaRPr lang="zh-TW" altLang="en-US" b="1" dirty="0" smtClean="0">
              <a:solidFill>
                <a:srgbClr val="7030A0"/>
              </a:solidFill>
            </a:endParaRPr>
          </a:p>
        </p:txBody>
      </p:sp>
      <p:sp>
        <p:nvSpPr>
          <p:cNvPr id="32771" name="Rectangle 3"/>
          <p:cNvSpPr>
            <a:spLocks noGrp="1" noChangeArrowheads="1"/>
          </p:cNvSpPr>
          <p:nvPr>
            <p:ph type="body" idx="1"/>
          </p:nvPr>
        </p:nvSpPr>
        <p:spPr>
          <a:xfrm>
            <a:off x="323850" y="1341438"/>
            <a:ext cx="8569325" cy="4319587"/>
          </a:xfrm>
        </p:spPr>
        <p:txBody>
          <a:bodyPr/>
          <a:lstStyle/>
          <a:p>
            <a:pPr marL="609600" indent="-609600" eaLnBrk="1" hangingPunct="1">
              <a:lnSpc>
                <a:spcPct val="90000"/>
              </a:lnSpc>
              <a:buFontTx/>
              <a:buAutoNum type="arabicPeriod"/>
            </a:pPr>
            <a:r>
              <a:rPr lang="en-US" altLang="zh-TW" b="1" dirty="0" smtClean="0">
                <a:solidFill>
                  <a:srgbClr val="FF0000"/>
                </a:solidFill>
              </a:rPr>
              <a:t>Reinforcement and punishment</a:t>
            </a:r>
          </a:p>
          <a:p>
            <a:pPr marL="609600" indent="-609600" eaLnBrk="1" hangingPunct="1">
              <a:lnSpc>
                <a:spcPct val="90000"/>
              </a:lnSpc>
              <a:buFontTx/>
              <a:buNone/>
            </a:pPr>
            <a:endParaRPr lang="en-US" altLang="zh-TW" b="1" dirty="0" smtClean="0"/>
          </a:p>
          <a:p>
            <a:pPr marL="609600" indent="-609600" eaLnBrk="1" hangingPunct="1">
              <a:lnSpc>
                <a:spcPct val="90000"/>
              </a:lnSpc>
              <a:buFontTx/>
              <a:buNone/>
            </a:pPr>
            <a:r>
              <a:rPr lang="en-US" altLang="zh-TW" b="1" dirty="0" smtClean="0"/>
              <a:t>a</a:t>
            </a:r>
            <a:r>
              <a:rPr lang="en-US" altLang="zh-TW" b="1" dirty="0" smtClean="0">
                <a:solidFill>
                  <a:srgbClr val="FF0000"/>
                </a:solidFill>
              </a:rPr>
              <a:t>. reinforcement</a:t>
            </a:r>
          </a:p>
          <a:p>
            <a:pPr marL="609600" indent="-609600" eaLnBrk="1" hangingPunct="1">
              <a:lnSpc>
                <a:spcPct val="90000"/>
              </a:lnSpc>
              <a:buFontTx/>
              <a:buNone/>
            </a:pPr>
            <a:r>
              <a:rPr lang="en-US" altLang="zh-TW" b="1" dirty="0" err="1" smtClean="0"/>
              <a:t>i</a:t>
            </a:r>
            <a:r>
              <a:rPr lang="en-US" altLang="zh-TW" b="1" dirty="0" smtClean="0"/>
              <a:t>. </a:t>
            </a:r>
            <a:r>
              <a:rPr lang="en-US" altLang="zh-TW" b="1" u="sng" dirty="0" smtClean="0"/>
              <a:t>Tangible</a:t>
            </a:r>
            <a:r>
              <a:rPr lang="en-US" altLang="zh-TW" b="1" dirty="0" smtClean="0"/>
              <a:t> reinforcement:</a:t>
            </a:r>
            <a:r>
              <a:rPr lang="en-US" altLang="zh-TW" dirty="0" smtClean="0"/>
              <a:t> </a:t>
            </a:r>
          </a:p>
          <a:p>
            <a:pPr marL="609600" indent="-609600" eaLnBrk="1" hangingPunct="1">
              <a:lnSpc>
                <a:spcPct val="90000"/>
              </a:lnSpc>
            </a:pPr>
            <a:r>
              <a:rPr lang="en-US" altLang="zh-TW" dirty="0" smtClean="0"/>
              <a:t>candy, toys, gold stars</a:t>
            </a:r>
          </a:p>
          <a:p>
            <a:pPr marL="609600" indent="-609600" eaLnBrk="1" hangingPunct="1">
              <a:lnSpc>
                <a:spcPct val="90000"/>
              </a:lnSpc>
              <a:buFontTx/>
              <a:buNone/>
            </a:pPr>
            <a:r>
              <a:rPr lang="en-US" altLang="zh-TW" b="1" dirty="0" smtClean="0"/>
              <a:t>ii. </a:t>
            </a:r>
            <a:r>
              <a:rPr lang="en-US" altLang="zh-TW" b="1" u="sng" dirty="0" smtClean="0"/>
              <a:t>Intangible</a:t>
            </a:r>
            <a:r>
              <a:rPr lang="en-US" altLang="zh-TW" b="1" dirty="0" smtClean="0"/>
              <a:t> reinforcement:</a:t>
            </a:r>
            <a:r>
              <a:rPr lang="en-US" altLang="zh-TW" dirty="0" smtClean="0"/>
              <a:t> </a:t>
            </a:r>
          </a:p>
          <a:p>
            <a:pPr marL="609600" indent="-609600" eaLnBrk="1" hangingPunct="1">
              <a:lnSpc>
                <a:spcPct val="90000"/>
              </a:lnSpc>
            </a:pPr>
            <a:r>
              <a:rPr lang="en-US" altLang="zh-TW" dirty="0" smtClean="0"/>
              <a:t>a smile, a word of praise, a hug, extra attention, or a special privilege</a:t>
            </a:r>
            <a:endParaRPr lang="zh-TW" altLang="en-US" dirty="0" smtClean="0"/>
          </a:p>
        </p:txBody>
      </p:sp>
    </p:spTree>
    <p:extLst>
      <p:ext uri="{BB962C8B-B14F-4D97-AF65-F5344CB8AC3E}">
        <p14:creationId xmlns:p14="http://schemas.microsoft.com/office/powerpoint/2010/main" val="25448443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5F0E005C-0A2A-4B48-B6C9-FAF09A129F27}" type="slidenum">
              <a:rPr kumimoji="0" lang="en-US" altLang="zh-TW" smtClean="0"/>
              <a:pPr eaLnBrk="1" hangingPunct="1"/>
              <a:t>56</a:t>
            </a:fld>
            <a:endParaRPr kumimoji="0" lang="en-US" altLang="zh-TW" smtClean="0"/>
          </a:p>
        </p:txBody>
      </p:sp>
      <p:sp>
        <p:nvSpPr>
          <p:cNvPr id="33795" name="Rectangle 2"/>
          <p:cNvSpPr>
            <a:spLocks noGrp="1" noChangeArrowheads="1"/>
          </p:cNvSpPr>
          <p:nvPr>
            <p:ph type="title"/>
          </p:nvPr>
        </p:nvSpPr>
        <p:spPr>
          <a:xfrm>
            <a:off x="684213" y="549275"/>
            <a:ext cx="6870700" cy="771525"/>
          </a:xfrm>
        </p:spPr>
        <p:txBody>
          <a:bodyPr/>
          <a:lstStyle/>
          <a:p>
            <a:pPr eaLnBrk="1" hangingPunct="1"/>
            <a:r>
              <a:rPr lang="en-US" altLang="zh-TW" b="1" smtClean="0"/>
              <a:t>Forms of Discipline</a:t>
            </a:r>
            <a:endParaRPr lang="zh-TW" altLang="zh-TW" b="1" smtClean="0"/>
          </a:p>
        </p:txBody>
      </p:sp>
      <p:sp>
        <p:nvSpPr>
          <p:cNvPr id="33796" name="Rectangle 3"/>
          <p:cNvSpPr>
            <a:spLocks noGrp="1" noChangeArrowheads="1"/>
          </p:cNvSpPr>
          <p:nvPr>
            <p:ph type="body" idx="1"/>
          </p:nvPr>
        </p:nvSpPr>
        <p:spPr>
          <a:xfrm>
            <a:off x="323850" y="1557338"/>
            <a:ext cx="8569325" cy="4360862"/>
          </a:xfrm>
        </p:spPr>
        <p:txBody>
          <a:bodyPr/>
          <a:lstStyle/>
          <a:p>
            <a:pPr marL="609600" indent="-609600" eaLnBrk="1" hangingPunct="1">
              <a:buFontTx/>
              <a:buNone/>
            </a:pPr>
            <a:r>
              <a:rPr lang="en-US" altLang="zh-TW" b="1" dirty="0" smtClean="0"/>
              <a:t>b. </a:t>
            </a:r>
            <a:r>
              <a:rPr lang="en-US" altLang="zh-TW" b="1" dirty="0" smtClean="0">
                <a:solidFill>
                  <a:srgbClr val="FF0000"/>
                </a:solidFill>
              </a:rPr>
              <a:t>punishment</a:t>
            </a:r>
            <a:r>
              <a:rPr lang="en-US" altLang="zh-TW" dirty="0" smtClean="0">
                <a:solidFill>
                  <a:srgbClr val="FF0000"/>
                </a:solidFill>
              </a:rPr>
              <a:t> </a:t>
            </a:r>
          </a:p>
          <a:p>
            <a:pPr marL="609600" indent="-609600" eaLnBrk="1" hangingPunct="1"/>
            <a:r>
              <a:rPr lang="en-US" altLang="zh-TW" dirty="0" smtClean="0"/>
              <a:t>isolation or denial of privileges.</a:t>
            </a:r>
          </a:p>
          <a:p>
            <a:pPr marL="609600" indent="-609600" eaLnBrk="1" hangingPunct="1"/>
            <a:r>
              <a:rPr lang="en-US" altLang="zh-TW" dirty="0" smtClean="0"/>
              <a:t>prevented from running out into traffic or hitting another</a:t>
            </a:r>
          </a:p>
          <a:p>
            <a:pPr marL="609600" indent="-609600" eaLnBrk="1" hangingPunct="1"/>
            <a:r>
              <a:rPr lang="en-US" altLang="zh-TW" dirty="0" smtClean="0"/>
              <a:t>should be consistent and immediate</a:t>
            </a:r>
          </a:p>
          <a:p>
            <a:pPr marL="609600" indent="-609600" eaLnBrk="1" hangingPunct="1"/>
            <a:r>
              <a:rPr lang="en-US" altLang="zh-TW" dirty="0" smtClean="0"/>
              <a:t>administered calmly, in private, with short, and simple explanation</a:t>
            </a:r>
          </a:p>
        </p:txBody>
      </p:sp>
    </p:spTree>
    <p:extLst>
      <p:ext uri="{BB962C8B-B14F-4D97-AF65-F5344CB8AC3E}">
        <p14:creationId xmlns:p14="http://schemas.microsoft.com/office/powerpoint/2010/main" val="39457521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標題 1"/>
          <p:cNvSpPr>
            <a:spLocks noGrp="1"/>
          </p:cNvSpPr>
          <p:nvPr>
            <p:ph type="title"/>
          </p:nvPr>
        </p:nvSpPr>
        <p:spPr/>
        <p:txBody>
          <a:bodyPr/>
          <a:lstStyle/>
          <a:p>
            <a:pPr eaLnBrk="1" hangingPunct="1"/>
            <a:r>
              <a:rPr lang="en-US" altLang="zh-TW" dirty="0" smtClean="0">
                <a:solidFill>
                  <a:srgbClr val="7030A0"/>
                </a:solidFill>
              </a:rPr>
              <a:t>Forms of discipline</a:t>
            </a:r>
            <a:endParaRPr lang="zh-TW" altLang="en-US" dirty="0" smtClean="0">
              <a:solidFill>
                <a:srgbClr val="7030A0"/>
              </a:solidFill>
            </a:endParaRPr>
          </a:p>
        </p:txBody>
      </p:sp>
      <p:sp>
        <p:nvSpPr>
          <p:cNvPr id="51202" name="內容版面配置區 2"/>
          <p:cNvSpPr>
            <a:spLocks noGrp="1"/>
          </p:cNvSpPr>
          <p:nvPr>
            <p:ph idx="1"/>
          </p:nvPr>
        </p:nvSpPr>
        <p:spPr/>
        <p:txBody>
          <a:bodyPr/>
          <a:lstStyle/>
          <a:p>
            <a:pPr eaLnBrk="1" hangingPunct="1">
              <a:lnSpc>
                <a:spcPct val="90000"/>
              </a:lnSpc>
              <a:buFont typeface="Arial" charset="0"/>
              <a:buNone/>
            </a:pPr>
            <a:endParaRPr lang="en-US" altLang="zh-TW" dirty="0" smtClean="0"/>
          </a:p>
          <a:p>
            <a:pPr eaLnBrk="1" hangingPunct="1">
              <a:lnSpc>
                <a:spcPct val="90000"/>
              </a:lnSpc>
              <a:buFont typeface="Arial" charset="0"/>
              <a:buNone/>
            </a:pPr>
            <a:r>
              <a:rPr lang="en-US" altLang="zh-TW" u="sng" dirty="0" smtClean="0"/>
              <a:t>Corporal punishment</a:t>
            </a:r>
            <a:r>
              <a:rPr lang="zh-TW" altLang="en-US" u="sng" dirty="0" smtClean="0"/>
              <a:t> </a:t>
            </a:r>
            <a:r>
              <a:rPr lang="en-US" altLang="zh-TW" u="sng" dirty="0" smtClean="0"/>
              <a:t>(</a:t>
            </a:r>
            <a:r>
              <a:rPr lang="zh-TW" altLang="en-US" u="sng" dirty="0" smtClean="0"/>
              <a:t>體罪</a:t>
            </a:r>
            <a:r>
              <a:rPr lang="en-US" altLang="zh-TW" u="sng" dirty="0" smtClean="0"/>
              <a:t>)</a:t>
            </a:r>
          </a:p>
          <a:p>
            <a:pPr eaLnBrk="1" hangingPunct="1">
              <a:lnSpc>
                <a:spcPct val="90000"/>
              </a:lnSpc>
            </a:pPr>
            <a:r>
              <a:rPr lang="en-US" altLang="zh-TW" dirty="0" smtClean="0"/>
              <a:t>Refers to use </a:t>
            </a:r>
            <a:r>
              <a:rPr lang="en-US" altLang="zh-TW" dirty="0" smtClean="0">
                <a:solidFill>
                  <a:srgbClr val="FF0000"/>
                </a:solidFill>
              </a:rPr>
              <a:t>physical force</a:t>
            </a:r>
            <a:r>
              <a:rPr lang="en-US" altLang="zh-TW" dirty="0" smtClean="0"/>
              <a:t> with the intention of causing pain but not injury so as to correct or control behavior</a:t>
            </a:r>
          </a:p>
          <a:p>
            <a:pPr eaLnBrk="1" hangingPunct="1">
              <a:lnSpc>
                <a:spcPct val="90000"/>
              </a:lnSpc>
            </a:pPr>
            <a:endParaRPr lang="zh-TW" altLang="en-US"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標題 1"/>
          <p:cNvSpPr>
            <a:spLocks noGrp="1"/>
          </p:cNvSpPr>
          <p:nvPr>
            <p:ph type="title"/>
          </p:nvPr>
        </p:nvSpPr>
        <p:spPr/>
        <p:txBody>
          <a:bodyPr/>
          <a:lstStyle/>
          <a:p>
            <a:pPr eaLnBrk="1" hangingPunct="1"/>
            <a:endParaRPr lang="zh-TW" altLang="en-US" smtClean="0"/>
          </a:p>
        </p:txBody>
      </p:sp>
      <p:sp>
        <p:nvSpPr>
          <p:cNvPr id="52226" name="內容版面配置區 2"/>
          <p:cNvSpPr>
            <a:spLocks noGrp="1"/>
          </p:cNvSpPr>
          <p:nvPr>
            <p:ph idx="1"/>
          </p:nvPr>
        </p:nvSpPr>
        <p:spPr/>
        <p:txBody>
          <a:bodyPr/>
          <a:lstStyle/>
          <a:p>
            <a:pPr eaLnBrk="1" hangingPunct="1">
              <a:buNone/>
            </a:pPr>
            <a:r>
              <a:rPr lang="en-US" altLang="zh-TW" u="sng" dirty="0" smtClean="0"/>
              <a:t>Inductive(</a:t>
            </a:r>
            <a:r>
              <a:rPr lang="zh-HK" altLang="en-US" u="sng" dirty="0" smtClean="0"/>
              <a:t>誘導的</a:t>
            </a:r>
            <a:r>
              <a:rPr lang="en-US" altLang="zh-TW" u="sng" dirty="0" smtClean="0"/>
              <a:t>)reasoning</a:t>
            </a:r>
          </a:p>
          <a:p>
            <a:pPr eaLnBrk="1" hangingPunct="1"/>
            <a:r>
              <a:rPr lang="en-US" altLang="zh-TW" dirty="0" smtClean="0"/>
              <a:t>Disciplinary techniques designed to induce desirable behavior by appealing</a:t>
            </a:r>
            <a:r>
              <a:rPr lang="zh-TW" altLang="en-US" dirty="0" smtClean="0"/>
              <a:t> </a:t>
            </a:r>
            <a:r>
              <a:rPr lang="en-US" altLang="zh-TW" dirty="0" smtClean="0"/>
              <a:t>/ attractive to a child’s </a:t>
            </a:r>
            <a:r>
              <a:rPr lang="en-US" altLang="zh-TW" dirty="0" smtClean="0">
                <a:solidFill>
                  <a:srgbClr val="FF0000"/>
                </a:solidFill>
              </a:rPr>
              <a:t>sense of reason and fairness</a:t>
            </a:r>
            <a:r>
              <a:rPr lang="en-US" altLang="zh-TW" dirty="0" smtClean="0"/>
              <a:t> which include setting limits, demonstrating logical consequences of an action, explaining, discussing, negotiating and getting ideas from the child about what is fair. </a:t>
            </a:r>
          </a:p>
          <a:p>
            <a:pPr eaLnBrk="1" hangingPunct="1"/>
            <a:endParaRPr lang="zh-TW" altLang="en-US"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標題 1"/>
          <p:cNvSpPr>
            <a:spLocks noGrp="1"/>
          </p:cNvSpPr>
          <p:nvPr>
            <p:ph type="title"/>
          </p:nvPr>
        </p:nvSpPr>
        <p:spPr/>
        <p:txBody>
          <a:bodyPr/>
          <a:lstStyle/>
          <a:p>
            <a:pPr eaLnBrk="1" hangingPunct="1"/>
            <a:endParaRPr lang="zh-TW" altLang="en-US" smtClean="0"/>
          </a:p>
        </p:txBody>
      </p:sp>
      <p:sp>
        <p:nvSpPr>
          <p:cNvPr id="53250" name="內容版面配置區 2"/>
          <p:cNvSpPr>
            <a:spLocks noGrp="1"/>
          </p:cNvSpPr>
          <p:nvPr>
            <p:ph idx="1"/>
          </p:nvPr>
        </p:nvSpPr>
        <p:spPr/>
        <p:txBody>
          <a:bodyPr/>
          <a:lstStyle/>
          <a:p>
            <a:pPr eaLnBrk="1" hangingPunct="1">
              <a:buNone/>
            </a:pPr>
            <a:r>
              <a:rPr lang="en-US" altLang="zh-TW" sz="3000" u="sng" dirty="0" smtClean="0"/>
              <a:t>Power assertion (</a:t>
            </a:r>
            <a:r>
              <a:rPr lang="zh-HK" altLang="en-US" sz="2800" u="sng" dirty="0" smtClean="0"/>
              <a:t>聲明</a:t>
            </a:r>
            <a:r>
              <a:rPr lang="en-US" altLang="zh-HK" sz="2800" u="sng" dirty="0" smtClean="0"/>
              <a:t>)</a:t>
            </a:r>
            <a:endParaRPr lang="en-US" altLang="zh-TW" sz="3000" u="sng" dirty="0" smtClean="0"/>
          </a:p>
          <a:p>
            <a:pPr eaLnBrk="1" hangingPunct="1"/>
            <a:r>
              <a:rPr lang="en-US" altLang="zh-TW" sz="3000" dirty="0" smtClean="0"/>
              <a:t>Refers to intend to </a:t>
            </a:r>
            <a:r>
              <a:rPr lang="en-US" altLang="zh-TW" sz="3000" dirty="0" smtClean="0">
                <a:solidFill>
                  <a:srgbClr val="FF0000"/>
                </a:solidFill>
              </a:rPr>
              <a:t>stop or discourage undesirable behavior through physical or verbal enforcement of parental control</a:t>
            </a:r>
            <a:r>
              <a:rPr lang="en-US" altLang="zh-TW" sz="3000" dirty="0" smtClean="0"/>
              <a:t>; it includes demands, threats, withdrawal of privileges, and other types of punishment.</a:t>
            </a:r>
          </a:p>
          <a:p>
            <a:pPr eaLnBrk="1" hangingPunct="1">
              <a:buFont typeface="Arial" charset="0"/>
              <a:buNone/>
            </a:pPr>
            <a:r>
              <a:rPr lang="en-US" altLang="zh-TW" sz="3000" u="sng" dirty="0" smtClean="0"/>
              <a:t>Withdrawal of love</a:t>
            </a:r>
          </a:p>
          <a:p>
            <a:pPr eaLnBrk="1" hangingPunct="1"/>
            <a:r>
              <a:rPr lang="en-US" altLang="zh-TW" sz="3000" dirty="0" smtClean="0"/>
              <a:t>It may include </a:t>
            </a:r>
            <a:r>
              <a:rPr lang="en-US" altLang="zh-TW" sz="3000" dirty="0" smtClean="0">
                <a:solidFill>
                  <a:srgbClr val="FF0000"/>
                </a:solidFill>
              </a:rPr>
              <a:t>ignoring, isolating, or showing dislike for a child</a:t>
            </a:r>
            <a:r>
              <a:rPr lang="en-US" altLang="zh-TW" sz="3000" dirty="0" smtClean="0"/>
              <a:t>.</a:t>
            </a:r>
            <a:endParaRPr lang="zh-TW" altLang="en-US" sz="3000" dirty="0" smtClean="0"/>
          </a:p>
          <a:p>
            <a:pPr eaLnBrk="1" hangingPunct="1">
              <a:buFont typeface="Arial" charset="0"/>
              <a:buNone/>
            </a:pPr>
            <a:endParaRPr lang="zh-TW" altLang="en-US" sz="3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標題 1"/>
          <p:cNvSpPr>
            <a:spLocks noGrp="1"/>
          </p:cNvSpPr>
          <p:nvPr>
            <p:ph type="title"/>
          </p:nvPr>
        </p:nvSpPr>
        <p:spPr/>
        <p:txBody>
          <a:bodyPr/>
          <a:lstStyle/>
          <a:p>
            <a:pPr eaLnBrk="1" hangingPunct="1"/>
            <a:r>
              <a:rPr lang="en-US" altLang="zh-TW" b="1" u="sng" dirty="0" smtClean="0">
                <a:solidFill>
                  <a:srgbClr val="7030A0"/>
                </a:solidFill>
                <a:effectLst>
                  <a:outerShdw blurRad="38100" dist="38100" dir="2700000" algn="tl">
                    <a:srgbClr val="000000">
                      <a:alpha val="43137"/>
                    </a:srgbClr>
                  </a:outerShdw>
                </a:effectLst>
              </a:rPr>
              <a:t>2.</a:t>
            </a:r>
            <a:r>
              <a:rPr lang="zh-TW" altLang="en-US" b="1" u="sng" dirty="0" smtClean="0">
                <a:solidFill>
                  <a:srgbClr val="7030A0"/>
                </a:solidFill>
                <a:effectLst>
                  <a:outerShdw blurRad="38100" dist="38100" dir="2700000" algn="tl">
                    <a:srgbClr val="000000">
                      <a:alpha val="43137"/>
                    </a:srgbClr>
                  </a:outerShdw>
                </a:effectLst>
              </a:rPr>
              <a:t> </a:t>
            </a:r>
            <a:r>
              <a:rPr lang="en-US" altLang="zh-TW" b="1" u="sng" dirty="0" smtClean="0">
                <a:solidFill>
                  <a:srgbClr val="7030A0"/>
                </a:solidFill>
                <a:effectLst>
                  <a:outerShdw blurRad="38100" dist="38100" dir="2700000" algn="tl">
                    <a:srgbClr val="000000">
                      <a:alpha val="43137"/>
                    </a:srgbClr>
                  </a:outerShdw>
                </a:effectLst>
              </a:rPr>
              <a:t>Cognitive development</a:t>
            </a:r>
            <a:endParaRPr lang="zh-TW" altLang="en-US" b="1" u="sng" dirty="0" smtClean="0">
              <a:solidFill>
                <a:srgbClr val="7030A0"/>
              </a:solidFill>
              <a:effectLst>
                <a:outerShdw blurRad="38100" dist="38100" dir="2700000" algn="tl">
                  <a:srgbClr val="000000">
                    <a:alpha val="43137"/>
                  </a:srgbClr>
                </a:outerShdw>
              </a:effectLst>
            </a:endParaRPr>
          </a:p>
        </p:txBody>
      </p:sp>
      <p:graphicFrame>
        <p:nvGraphicFramePr>
          <p:cNvPr id="18473" name="Group 41"/>
          <p:cNvGraphicFramePr>
            <a:graphicFrameLocks noGrp="1"/>
          </p:cNvGraphicFramePr>
          <p:nvPr>
            <p:ph idx="1"/>
            <p:extLst>
              <p:ext uri="{D42A27DB-BD31-4B8C-83A1-F6EECF244321}">
                <p14:modId xmlns:p14="http://schemas.microsoft.com/office/powerpoint/2010/main" val="1246742053"/>
              </p:ext>
            </p:extLst>
          </p:nvPr>
        </p:nvGraphicFramePr>
        <p:xfrm>
          <a:off x="395288" y="1341438"/>
          <a:ext cx="8229600" cy="5492115"/>
        </p:xfrm>
        <a:graphic>
          <a:graphicData uri="http://schemas.openxmlformats.org/drawingml/2006/table">
            <a:tbl>
              <a:tblPr/>
              <a:tblGrid>
                <a:gridCol w="1512887"/>
                <a:gridCol w="3178175"/>
                <a:gridCol w="3538538"/>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dirty="0" smtClean="0">
                          <a:ln>
                            <a:noFill/>
                          </a:ln>
                          <a:solidFill>
                            <a:srgbClr val="FFFFFF"/>
                          </a:solidFill>
                          <a:effectLst/>
                          <a:latin typeface="Calibri" pitchFamily="34" charset="0"/>
                          <a:ea typeface="新細明體" pitchFamily="18" charset="-120"/>
                        </a:rPr>
                        <a:t>Advance </a:t>
                      </a:r>
                      <a:endParaRPr kumimoji="0" lang="zh-TW" altLang="en-US" sz="1400" b="1" i="0" u="none" strike="noStrike" cap="none" normalizeH="0" baseline="0" dirty="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smtClean="0">
                          <a:ln>
                            <a:noFill/>
                          </a:ln>
                          <a:solidFill>
                            <a:srgbClr val="FFFFFF"/>
                          </a:solidFill>
                          <a:effectLst/>
                          <a:latin typeface="Calibri" pitchFamily="34" charset="0"/>
                          <a:ea typeface="新細明體" pitchFamily="18" charset="-120"/>
                        </a:rPr>
                        <a:t>Significance </a:t>
                      </a:r>
                      <a:endParaRPr kumimoji="0" lang="zh-TW" altLang="en-US" sz="1400" b="1" i="0" u="none" strike="noStrike" cap="none" normalizeH="0" baseline="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1" i="0" u="none" strike="noStrike" cap="none" normalizeH="0" baseline="0" smtClean="0">
                          <a:ln>
                            <a:noFill/>
                          </a:ln>
                          <a:solidFill>
                            <a:srgbClr val="FFFFFF"/>
                          </a:solidFill>
                          <a:effectLst/>
                          <a:latin typeface="Calibri" pitchFamily="34" charset="0"/>
                          <a:ea typeface="新細明體" pitchFamily="18" charset="-120"/>
                        </a:rPr>
                        <a:t>Example</a:t>
                      </a:r>
                      <a:endParaRPr kumimoji="0" lang="zh-TW" altLang="en-US" sz="1400" b="1" i="0" u="none" strike="noStrike" cap="none" normalizeH="0" baseline="0" smtClean="0">
                        <a:ln>
                          <a:noFill/>
                        </a:ln>
                        <a:solidFill>
                          <a:srgbClr val="FFFFFF"/>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Use of symbols</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Children </a:t>
                      </a:r>
                      <a:r>
                        <a:rPr kumimoji="0" lang="en-US" altLang="zh-TW" sz="1400" b="0" i="0" u="none" strike="noStrike" cap="none" normalizeH="0" baseline="0" dirty="0" smtClean="0">
                          <a:ln>
                            <a:noFill/>
                          </a:ln>
                          <a:solidFill>
                            <a:srgbClr val="FF0000"/>
                          </a:solidFill>
                          <a:effectLst/>
                          <a:latin typeface="Calibri" pitchFamily="34" charset="0"/>
                          <a:ea typeface="新細明體" pitchFamily="18" charset="-120"/>
                        </a:rPr>
                        <a:t>don’t need to be in sensorimotor contact</a:t>
                      </a: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 with an object, person or event in order to think about it </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Stephen asks his mother about the elephants they saw on their trip to the circus several months earlier</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Understanding of identities</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Children are aware that </a:t>
                      </a:r>
                      <a:r>
                        <a:rPr kumimoji="0" lang="en-US" altLang="zh-TW" sz="1400" b="0" i="0" u="none" strike="noStrike" cap="none" normalizeH="0" baseline="0" dirty="0" smtClean="0">
                          <a:ln>
                            <a:noFill/>
                          </a:ln>
                          <a:solidFill>
                            <a:srgbClr val="FF0000"/>
                          </a:solidFill>
                          <a:effectLst/>
                          <a:latin typeface="Calibri" pitchFamily="34" charset="0"/>
                          <a:ea typeface="新細明體" pitchFamily="18" charset="-120"/>
                        </a:rPr>
                        <a:t>superficial(</a:t>
                      </a:r>
                      <a:r>
                        <a:rPr lang="zh-HK" altLang="en-US" sz="1400" dirty="0" smtClean="0"/>
                        <a:t>表面的</a:t>
                      </a:r>
                      <a:r>
                        <a:rPr lang="en-US" altLang="zh-HK" sz="1400" dirty="0" smtClean="0"/>
                        <a:t>) </a:t>
                      </a:r>
                      <a:r>
                        <a:rPr kumimoji="0" lang="en-US" altLang="zh-TW" sz="1400" b="0" i="0" u="none" strike="noStrike" cap="none" normalizeH="0" baseline="0" dirty="0" smtClean="0">
                          <a:ln>
                            <a:noFill/>
                          </a:ln>
                          <a:solidFill>
                            <a:srgbClr val="FF0000"/>
                          </a:solidFill>
                          <a:effectLst/>
                          <a:latin typeface="Calibri" pitchFamily="34" charset="0"/>
                          <a:ea typeface="新細明體" pitchFamily="18" charset="-120"/>
                        </a:rPr>
                        <a:t>alternations</a:t>
                      </a:r>
                      <a:r>
                        <a:rPr kumimoji="0" lang="zh-TW" altLang="en-US" sz="1400" b="0" i="0" u="none" strike="noStrike" cap="none" normalizeH="0" baseline="0" dirty="0" smtClean="0">
                          <a:ln>
                            <a:noFill/>
                          </a:ln>
                          <a:solidFill>
                            <a:srgbClr val="FF0000"/>
                          </a:solidFill>
                          <a:effectLst/>
                          <a:latin typeface="Calibri" pitchFamily="34" charset="0"/>
                          <a:ea typeface="新細明體" pitchFamily="18" charset="-120"/>
                        </a:rPr>
                        <a:t> </a:t>
                      </a:r>
                      <a:r>
                        <a:rPr kumimoji="0" lang="en-US" altLang="zh-TW" sz="1400" b="0" i="0" u="none" strike="noStrike" cap="none" normalizeH="0" baseline="0" dirty="0" smtClean="0">
                          <a:ln>
                            <a:noFill/>
                          </a:ln>
                          <a:solidFill>
                            <a:srgbClr val="FF0000"/>
                          </a:solidFill>
                          <a:effectLst/>
                          <a:latin typeface="Calibri" pitchFamily="34" charset="0"/>
                          <a:ea typeface="新細明體" pitchFamily="18" charset="-120"/>
                        </a:rPr>
                        <a:t>(</a:t>
                      </a:r>
                      <a:r>
                        <a:rPr lang="zh-HK" altLang="en-US" sz="1400" dirty="0" smtClean="0"/>
                        <a:t>間隔</a:t>
                      </a:r>
                      <a:r>
                        <a:rPr lang="en-US" altLang="zh-HK" sz="1400" dirty="0" smtClean="0"/>
                        <a:t>) </a:t>
                      </a:r>
                      <a:r>
                        <a:rPr kumimoji="0" lang="en-US" altLang="zh-TW" sz="1400" b="0" i="0" u="none" strike="noStrike" cap="none" normalizeH="0" baseline="0" dirty="0" smtClean="0">
                          <a:ln>
                            <a:noFill/>
                          </a:ln>
                          <a:solidFill>
                            <a:srgbClr val="FF0000"/>
                          </a:solidFill>
                          <a:effectLst/>
                          <a:latin typeface="Calibri" pitchFamily="34" charset="0"/>
                          <a:ea typeface="新細明體" pitchFamily="18" charset="-120"/>
                        </a:rPr>
                        <a:t>do not change the nature of things</a:t>
                      </a:r>
                      <a:endParaRPr kumimoji="0" lang="zh-TW" altLang="en-US" sz="1400" b="0" i="0" u="none" strike="noStrike" cap="none" normalizeH="0" baseline="0" dirty="0" smtClean="0">
                        <a:ln>
                          <a:noFill/>
                        </a:ln>
                        <a:solidFill>
                          <a:srgbClr val="FF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Stephen knows that his teacher is dressed up as a pirate(</a:t>
                      </a:r>
                      <a:r>
                        <a:rPr lang="zh-HK" altLang="en-US" sz="1400" dirty="0" smtClean="0"/>
                        <a:t>海盜</a:t>
                      </a:r>
                      <a:r>
                        <a:rPr lang="en-US" altLang="zh-HK" sz="1400" dirty="0" smtClean="0"/>
                        <a:t>)</a:t>
                      </a: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but is still his teacher underneath the costume(</a:t>
                      </a:r>
                      <a:r>
                        <a:rPr lang="zh-HK" altLang="en-US" sz="1400" dirty="0" smtClean="0"/>
                        <a:t>服裝</a:t>
                      </a:r>
                      <a:r>
                        <a:rPr lang="en-US" altLang="zh-HK" sz="1400" dirty="0" smtClean="0"/>
                        <a:t>)</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Understanding of cause and effect</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Children realize that events have </a:t>
                      </a:r>
                      <a:r>
                        <a:rPr kumimoji="0" lang="en-US" altLang="zh-TW" sz="1400" b="0" i="0" u="none" strike="noStrike" cap="none" normalizeH="0" baseline="0" dirty="0" smtClean="0">
                          <a:ln>
                            <a:noFill/>
                          </a:ln>
                          <a:solidFill>
                            <a:srgbClr val="FF0000"/>
                          </a:solidFill>
                          <a:effectLst/>
                          <a:latin typeface="Calibri" pitchFamily="34" charset="0"/>
                          <a:ea typeface="新細明體" pitchFamily="18" charset="-120"/>
                        </a:rPr>
                        <a:t>causes</a:t>
                      </a:r>
                      <a:endParaRPr kumimoji="0" lang="zh-TW" altLang="en-US" sz="1400" b="0" i="0" u="none" strike="noStrike" cap="none" normalizeH="0" baseline="0" dirty="0" smtClean="0">
                        <a:ln>
                          <a:noFill/>
                        </a:ln>
                        <a:solidFill>
                          <a:srgbClr val="FF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Seeing a ball roll from behind a wall, Stephen looks behind the wall for the person who kicked the ball</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Ability to classify</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Children </a:t>
                      </a:r>
                      <a:r>
                        <a:rPr kumimoji="0" lang="en-US" altLang="zh-TW" sz="1400" b="0" i="0" u="none" strike="noStrike" cap="none" normalizeH="0" baseline="0" smtClean="0">
                          <a:ln>
                            <a:noFill/>
                          </a:ln>
                          <a:solidFill>
                            <a:srgbClr val="FF0000"/>
                          </a:solidFill>
                          <a:effectLst/>
                          <a:latin typeface="Calibri" pitchFamily="34" charset="0"/>
                          <a:ea typeface="新細明體" pitchFamily="18" charset="-120"/>
                        </a:rPr>
                        <a:t>organize objects, people, and events into meaningful categories</a:t>
                      </a:r>
                      <a:endParaRPr kumimoji="0" lang="zh-TW" altLang="en-US" sz="1400" b="0" i="0" u="none" strike="noStrike" cap="none" normalizeH="0" baseline="0" smtClean="0">
                        <a:ln>
                          <a:noFill/>
                        </a:ln>
                        <a:solidFill>
                          <a:srgbClr val="FF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Stephen sorts the pinecones</a:t>
                      </a:r>
                      <a:r>
                        <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rPr>
                        <a:t> </a:t>
                      </a: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a:t>
                      </a:r>
                      <a:r>
                        <a:rPr lang="zh-HK" altLang="en-US" sz="1400" dirty="0" smtClean="0"/>
                        <a:t>松果</a:t>
                      </a:r>
                      <a:r>
                        <a:rPr lang="en-US" altLang="zh-TW" sz="1400" dirty="0" smtClean="0"/>
                        <a:t>)</a:t>
                      </a: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he collected on a nature walk into two piles “big” and “little”</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Understanding of number</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Children can </a:t>
                      </a:r>
                      <a:r>
                        <a:rPr kumimoji="0" lang="en-US" altLang="zh-TW" sz="1400" b="0" i="0" u="none" strike="noStrike" cap="none" normalizeH="0" baseline="0" smtClean="0">
                          <a:ln>
                            <a:noFill/>
                          </a:ln>
                          <a:solidFill>
                            <a:srgbClr val="FF0000"/>
                          </a:solidFill>
                          <a:effectLst/>
                          <a:latin typeface="Calibri" pitchFamily="34" charset="0"/>
                          <a:ea typeface="新細明體" pitchFamily="18" charset="-120"/>
                        </a:rPr>
                        <a:t>count</a:t>
                      </a: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 and deal with quantities</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Stephen shares some candy with his friend, counting to make sure that each boy gets the same amount</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Empathy</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Children become more able to</a:t>
                      </a:r>
                      <a:r>
                        <a:rPr kumimoji="0" lang="en-US" altLang="zh-TW" sz="1400" b="0" i="0" u="none" strike="noStrike" cap="none" normalizeH="0" baseline="0" smtClean="0">
                          <a:ln>
                            <a:noFill/>
                          </a:ln>
                          <a:solidFill>
                            <a:srgbClr val="FF0000"/>
                          </a:solidFill>
                          <a:effectLst/>
                          <a:latin typeface="Calibri" pitchFamily="34" charset="0"/>
                          <a:ea typeface="新細明體" pitchFamily="18" charset="-120"/>
                        </a:rPr>
                        <a:t> imagine</a:t>
                      </a: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 how others might feel</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Stephen tries to comfort his friend when he sees that his friend is upset</a:t>
                      </a:r>
                      <a:endPar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Theory of mind</a:t>
                      </a:r>
                      <a:r>
                        <a:rPr kumimoji="0" lang="zh-TW" altLang="en-US" sz="1400" b="0" i="0" u="none" strike="noStrike" cap="none" normalizeH="0" baseline="0" dirty="0" smtClean="0">
                          <a:ln>
                            <a:noFill/>
                          </a:ln>
                          <a:solidFill>
                            <a:srgbClr val="000000"/>
                          </a:solidFill>
                          <a:effectLst/>
                          <a:latin typeface="Calibri" pitchFamily="34" charset="0"/>
                          <a:ea typeface="新細明體" pitchFamily="18" charset="-120"/>
                        </a:rPr>
                        <a:t> </a:t>
                      </a:r>
                      <a:r>
                        <a:rPr kumimoji="0" lang="en-US" altLang="zh-TW" sz="1400" b="0" i="0" u="none" strike="noStrike" cap="none" normalizeH="0" baseline="0" dirty="0" smtClean="0">
                          <a:ln>
                            <a:noFill/>
                          </a:ln>
                          <a:solidFill>
                            <a:srgbClr val="000000"/>
                          </a:solidFill>
                          <a:effectLst/>
                          <a:latin typeface="Calibri" pitchFamily="34" charset="0"/>
                          <a:ea typeface="新細明體" pitchFamily="18" charset="-120"/>
                        </a:rPr>
                        <a:t>/</a:t>
                      </a:r>
                      <a:r>
                        <a:rPr lang="en-US" altLang="zh-HK" sz="1400" u="sng" dirty="0" smtClean="0">
                          <a:solidFill>
                            <a:schemeClr val="tx1"/>
                          </a:solidFill>
                          <a:hlinkClick r:id="rId2"/>
                        </a:rPr>
                        <a:t>mental ability</a:t>
                      </a:r>
                      <a:r>
                        <a:rPr kumimoji="0" lang="zh-TW" altLang="en-US" sz="1400" b="0" i="0" u="sng" strike="noStrike" cap="none" normalizeH="0" baseline="0" dirty="0" smtClean="0">
                          <a:ln>
                            <a:noFill/>
                          </a:ln>
                          <a:solidFill>
                            <a:schemeClr val="tx1"/>
                          </a:solidFill>
                          <a:effectLst/>
                          <a:latin typeface="Calibri" pitchFamily="34" charset="0"/>
                          <a:ea typeface="新細明體" pitchFamily="18" charset="-120"/>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Children become more </a:t>
                      </a:r>
                      <a:r>
                        <a:rPr kumimoji="0" lang="en-US" altLang="zh-TW" sz="1400" b="0" i="0" u="none" strike="noStrike" cap="none" normalizeH="0" baseline="0" smtClean="0">
                          <a:ln>
                            <a:noFill/>
                          </a:ln>
                          <a:solidFill>
                            <a:srgbClr val="FF0000"/>
                          </a:solidFill>
                          <a:effectLst/>
                          <a:latin typeface="Calibri" pitchFamily="34" charset="0"/>
                          <a:ea typeface="新細明體" pitchFamily="18" charset="-120"/>
                        </a:rPr>
                        <a:t>aware of mental activity</a:t>
                      </a: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 and the functioning of the mind</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400" b="0" i="0" u="none" strike="noStrike" cap="none" normalizeH="0" baseline="0" smtClean="0">
                          <a:ln>
                            <a:noFill/>
                          </a:ln>
                          <a:solidFill>
                            <a:srgbClr val="000000"/>
                          </a:solidFill>
                          <a:effectLst/>
                          <a:latin typeface="Calibri" pitchFamily="34" charset="0"/>
                          <a:ea typeface="新細明體" pitchFamily="18" charset="-120"/>
                        </a:rPr>
                        <a:t>Stephen wants to save cookies for himself and put into a pasta box. He knows cookies will be safe there because his brother will not look in a place</a:t>
                      </a:r>
                      <a:endParaRPr kumimoji="0" lang="zh-TW" altLang="en-US" sz="1400" b="0" i="0" u="none" strike="noStrike" cap="none" normalizeH="0" baseline="0" smtClean="0">
                        <a:ln>
                          <a:noFill/>
                        </a:ln>
                        <a:solidFill>
                          <a:srgbClr val="000000"/>
                        </a:solidFill>
                        <a:effectLst/>
                        <a:latin typeface="Calibri" pitchFamily="34"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標題 1"/>
          <p:cNvSpPr>
            <a:spLocks noGrp="1"/>
          </p:cNvSpPr>
          <p:nvPr>
            <p:ph type="title"/>
          </p:nvPr>
        </p:nvSpPr>
        <p:spPr/>
        <p:txBody>
          <a:bodyPr/>
          <a:lstStyle/>
          <a:p>
            <a:pPr eaLnBrk="1" hangingPunct="1"/>
            <a:r>
              <a:rPr lang="en-US" altLang="zh-TW" b="1" dirty="0" smtClean="0">
                <a:solidFill>
                  <a:srgbClr val="7030A0"/>
                </a:solidFill>
              </a:rPr>
              <a:t>Parenting styles</a:t>
            </a:r>
            <a:endParaRPr lang="zh-TW" altLang="en-US" b="1" dirty="0" smtClean="0">
              <a:solidFill>
                <a:srgbClr val="7030A0"/>
              </a:solidFill>
            </a:endParaRPr>
          </a:p>
        </p:txBody>
      </p:sp>
      <p:sp>
        <p:nvSpPr>
          <p:cNvPr id="54274" name="內容版面配置區 2"/>
          <p:cNvSpPr>
            <a:spLocks noGrp="1"/>
          </p:cNvSpPr>
          <p:nvPr>
            <p:ph idx="1"/>
          </p:nvPr>
        </p:nvSpPr>
        <p:spPr/>
        <p:txBody>
          <a:bodyPr/>
          <a:lstStyle/>
          <a:p>
            <a:pPr eaLnBrk="1" hangingPunct="1">
              <a:buFont typeface="Arial" charset="0"/>
              <a:buNone/>
            </a:pPr>
            <a:r>
              <a:rPr lang="en-US" altLang="zh-TW" u="sng" dirty="0" smtClean="0">
                <a:solidFill>
                  <a:srgbClr val="7030A0"/>
                </a:solidFill>
              </a:rPr>
              <a:t>Diana </a:t>
            </a:r>
            <a:r>
              <a:rPr lang="en-US" altLang="zh-TW" u="sng" dirty="0" err="1" smtClean="0">
                <a:solidFill>
                  <a:srgbClr val="7030A0"/>
                </a:solidFill>
              </a:rPr>
              <a:t>Baumrind</a:t>
            </a:r>
            <a:r>
              <a:rPr lang="en-US" altLang="zh-TW" u="sng" dirty="0" smtClean="0">
                <a:solidFill>
                  <a:srgbClr val="7030A0"/>
                </a:solidFill>
              </a:rPr>
              <a:t> and the effectiveness of authoritative parenting </a:t>
            </a:r>
          </a:p>
          <a:p>
            <a:pPr eaLnBrk="1" hangingPunct="1"/>
            <a:r>
              <a:rPr lang="en-US" altLang="zh-TW" dirty="0" smtClean="0"/>
              <a:t>In pioneering research, Diana </a:t>
            </a:r>
            <a:r>
              <a:rPr lang="en-US" altLang="zh-TW" dirty="0" err="1" smtClean="0"/>
              <a:t>Baumrind</a:t>
            </a:r>
            <a:r>
              <a:rPr lang="en-US" altLang="zh-TW" dirty="0" smtClean="0"/>
              <a:t> studied 103 preschool children from 95 families. Through interviews, testing, and home studies, she measured how the children were functioning. </a:t>
            </a:r>
            <a:endParaRPr lang="zh-TW" altLang="en-US"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E760D088-6336-4863-AC5A-1CFAACCD8292}" type="slidenum">
              <a:rPr kumimoji="0" lang="en-US" altLang="zh-TW" smtClean="0"/>
              <a:pPr eaLnBrk="1" hangingPunct="1"/>
              <a:t>61</a:t>
            </a:fld>
            <a:endParaRPr kumimoji="0" lang="en-US" altLang="zh-TW" smtClean="0"/>
          </a:p>
        </p:txBody>
      </p:sp>
      <p:sp>
        <p:nvSpPr>
          <p:cNvPr id="23555" name="Rectangle 2"/>
          <p:cNvSpPr>
            <a:spLocks noGrp="1" noChangeArrowheads="1"/>
          </p:cNvSpPr>
          <p:nvPr>
            <p:ph type="title"/>
          </p:nvPr>
        </p:nvSpPr>
        <p:spPr>
          <a:xfrm>
            <a:off x="827088" y="0"/>
            <a:ext cx="6870700" cy="771525"/>
          </a:xfrm>
        </p:spPr>
        <p:txBody>
          <a:bodyPr/>
          <a:lstStyle/>
          <a:p>
            <a:pPr eaLnBrk="1" hangingPunct="1"/>
            <a:r>
              <a:rPr lang="en-US" altLang="zh-TW" sz="4000" b="1" smtClean="0"/>
              <a:t>Parenting Styles</a:t>
            </a:r>
          </a:p>
        </p:txBody>
      </p:sp>
      <p:sp>
        <p:nvSpPr>
          <p:cNvPr id="23556" name="Rectangle 3"/>
          <p:cNvSpPr>
            <a:spLocks noGrp="1" noChangeArrowheads="1"/>
          </p:cNvSpPr>
          <p:nvPr>
            <p:ph type="body" idx="1"/>
          </p:nvPr>
        </p:nvSpPr>
        <p:spPr>
          <a:xfrm>
            <a:off x="323850" y="836613"/>
            <a:ext cx="8569325" cy="5040312"/>
          </a:xfrm>
        </p:spPr>
        <p:txBody>
          <a:bodyPr/>
          <a:lstStyle/>
          <a:p>
            <a:pPr eaLnBrk="1" hangingPunct="1">
              <a:lnSpc>
                <a:spcPct val="80000"/>
              </a:lnSpc>
              <a:buFontTx/>
              <a:buNone/>
            </a:pPr>
            <a:r>
              <a:rPr lang="en-US" altLang="zh-TW" sz="2800" b="1" u="sng" dirty="0" smtClean="0">
                <a:solidFill>
                  <a:srgbClr val="7030A0"/>
                </a:solidFill>
              </a:rPr>
              <a:t>Authoritarian</a:t>
            </a:r>
            <a:r>
              <a:rPr lang="en-US" altLang="zh-TW" sz="2800" b="1" dirty="0" smtClean="0">
                <a:solidFill>
                  <a:srgbClr val="7030A0"/>
                </a:solidFill>
              </a:rPr>
              <a:t> </a:t>
            </a:r>
            <a:r>
              <a:rPr lang="en-US" altLang="zh-TW" sz="2800" b="1" u="sng" dirty="0" smtClean="0">
                <a:solidFill>
                  <a:srgbClr val="7030A0"/>
                </a:solidFill>
              </a:rPr>
              <a:t>parents </a:t>
            </a:r>
            <a:r>
              <a:rPr lang="en-US" altLang="zh-TW" sz="2800" b="1" i="1" u="sng" dirty="0">
                <a:solidFill>
                  <a:srgbClr val="7030A0"/>
                </a:solidFill>
              </a:rPr>
              <a:t>(</a:t>
            </a:r>
            <a:r>
              <a:rPr lang="zh-TW" altLang="en-US" sz="2800" b="1" u="sng" dirty="0">
                <a:solidFill>
                  <a:srgbClr val="7030A0"/>
                </a:solidFill>
              </a:rPr>
              <a:t>獨裁主義的</a:t>
            </a:r>
            <a:r>
              <a:rPr lang="en-US" altLang="zh-TW" sz="2800" b="1" u="sng" dirty="0">
                <a:solidFill>
                  <a:srgbClr val="7030A0"/>
                </a:solidFill>
              </a:rPr>
              <a:t>; </a:t>
            </a:r>
            <a:r>
              <a:rPr lang="zh-TW" altLang="en-US" sz="2800" b="1" u="sng" dirty="0">
                <a:solidFill>
                  <a:srgbClr val="7030A0"/>
                </a:solidFill>
              </a:rPr>
              <a:t>主張服從權力的</a:t>
            </a:r>
            <a:r>
              <a:rPr lang="en-US" altLang="zh-TW" sz="2800" b="1" u="sng" dirty="0">
                <a:solidFill>
                  <a:srgbClr val="7030A0"/>
                </a:solidFill>
              </a:rPr>
              <a:t>) </a:t>
            </a:r>
            <a:endParaRPr lang="en-US" altLang="zh-TW" sz="2800" b="1" dirty="0">
              <a:solidFill>
                <a:srgbClr val="7030A0"/>
              </a:solidFill>
            </a:endParaRPr>
          </a:p>
          <a:p>
            <a:pPr eaLnBrk="1" hangingPunct="1">
              <a:lnSpc>
                <a:spcPct val="80000"/>
              </a:lnSpc>
              <a:buFontTx/>
              <a:buNone/>
            </a:pPr>
            <a:endParaRPr lang="en-US" altLang="zh-TW" sz="2800" b="1" dirty="0" smtClean="0">
              <a:solidFill>
                <a:srgbClr val="7030A0"/>
              </a:solidFill>
            </a:endParaRPr>
          </a:p>
          <a:p>
            <a:pPr eaLnBrk="1" hangingPunct="1">
              <a:lnSpc>
                <a:spcPct val="80000"/>
              </a:lnSpc>
            </a:pPr>
            <a:r>
              <a:rPr lang="en-US" altLang="zh-TW" sz="2800" dirty="0" smtClean="0"/>
              <a:t>Controlling</a:t>
            </a:r>
            <a:r>
              <a:rPr lang="en-US" altLang="zh-TW" sz="2800" dirty="0" smtClean="0"/>
              <a:t>, punishment</a:t>
            </a:r>
            <a:r>
              <a:rPr lang="zh-TW" altLang="en-US" sz="2800" dirty="0" smtClean="0"/>
              <a:t> </a:t>
            </a:r>
            <a:r>
              <a:rPr lang="en-US" altLang="zh-TW" sz="2800" dirty="0" smtClean="0"/>
              <a:t>, </a:t>
            </a:r>
            <a:r>
              <a:rPr lang="en-US" altLang="zh-TW" sz="2800" dirty="0" smtClean="0"/>
              <a:t>rigid, cold </a:t>
            </a:r>
          </a:p>
          <a:p>
            <a:pPr eaLnBrk="1" hangingPunct="1">
              <a:lnSpc>
                <a:spcPct val="80000"/>
              </a:lnSpc>
            </a:pPr>
            <a:r>
              <a:rPr lang="en-US" altLang="zh-TW" sz="2800" dirty="0" smtClean="0"/>
              <a:t>Their word is law</a:t>
            </a:r>
          </a:p>
          <a:p>
            <a:pPr eaLnBrk="1" hangingPunct="1">
              <a:lnSpc>
                <a:spcPct val="80000"/>
              </a:lnSpc>
            </a:pPr>
            <a:r>
              <a:rPr lang="en-US" altLang="zh-TW" sz="2800" dirty="0" smtClean="0"/>
              <a:t>They value strict, </a:t>
            </a:r>
            <a:r>
              <a:rPr lang="en-US" altLang="zh-TW" sz="2800" u="sng" dirty="0" smtClean="0"/>
              <a:t>unquestioning</a:t>
            </a:r>
            <a:r>
              <a:rPr lang="en-US" altLang="zh-TW" sz="2800" dirty="0" smtClean="0"/>
              <a:t> </a:t>
            </a:r>
            <a:r>
              <a:rPr lang="en-US" altLang="zh-TW" sz="2800" u="sng" dirty="0" smtClean="0"/>
              <a:t>obedience</a:t>
            </a:r>
            <a:endParaRPr lang="en-US" altLang="zh-TW" sz="2800" dirty="0" smtClean="0"/>
          </a:p>
          <a:p>
            <a:pPr eaLnBrk="1" hangingPunct="1">
              <a:lnSpc>
                <a:spcPct val="80000"/>
              </a:lnSpc>
            </a:pPr>
            <a:r>
              <a:rPr lang="en-US" altLang="zh-TW" sz="2800" dirty="0" smtClean="0"/>
              <a:t>Do not tolerate expressions of disagreement</a:t>
            </a:r>
          </a:p>
          <a:p>
            <a:pPr eaLnBrk="1" hangingPunct="1">
              <a:lnSpc>
                <a:spcPct val="80000"/>
              </a:lnSpc>
              <a:buFontTx/>
              <a:buNone/>
            </a:pPr>
            <a:r>
              <a:rPr lang="en-US" altLang="zh-TW" sz="2800" b="1" dirty="0" smtClean="0"/>
              <a:t>Children tend to be:</a:t>
            </a:r>
          </a:p>
          <a:p>
            <a:pPr eaLnBrk="1" hangingPunct="1">
              <a:lnSpc>
                <a:spcPct val="80000"/>
              </a:lnSpc>
            </a:pPr>
            <a:r>
              <a:rPr lang="en-US" altLang="zh-TW" sz="2800" dirty="0" smtClean="0"/>
              <a:t>withdrawn, showing relatively little sociability</a:t>
            </a:r>
          </a:p>
          <a:p>
            <a:pPr eaLnBrk="1" hangingPunct="1">
              <a:lnSpc>
                <a:spcPct val="80000"/>
              </a:lnSpc>
            </a:pPr>
            <a:r>
              <a:rPr lang="en-US" altLang="zh-TW" sz="2800" dirty="0" smtClean="0"/>
              <a:t>Not very friendly, behaving uneasily around their peers</a:t>
            </a:r>
          </a:p>
          <a:p>
            <a:pPr eaLnBrk="1" hangingPunct="1">
              <a:lnSpc>
                <a:spcPct val="80000"/>
              </a:lnSpc>
            </a:pPr>
            <a:r>
              <a:rPr lang="en-US" altLang="zh-TW" sz="2800" dirty="0" smtClean="0"/>
              <a:t>Girls may become dependent on their parents, whereas boys are unusually hostile</a:t>
            </a:r>
          </a:p>
        </p:txBody>
      </p:sp>
    </p:spTree>
    <p:extLst>
      <p:ext uri="{BB962C8B-B14F-4D97-AF65-F5344CB8AC3E}">
        <p14:creationId xmlns:p14="http://schemas.microsoft.com/office/powerpoint/2010/main" val="317974227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E55DD3D4-7BAF-437A-9FB0-F949EAF58C38}" type="slidenum">
              <a:rPr kumimoji="0" lang="en-US" altLang="zh-TW" smtClean="0"/>
              <a:pPr eaLnBrk="1" hangingPunct="1"/>
              <a:t>62</a:t>
            </a:fld>
            <a:endParaRPr kumimoji="0" lang="en-US" altLang="zh-TW" smtClean="0"/>
          </a:p>
        </p:txBody>
      </p:sp>
      <p:sp>
        <p:nvSpPr>
          <p:cNvPr id="24579" name="Rectangle 2"/>
          <p:cNvSpPr>
            <a:spLocks noGrp="1" noChangeArrowheads="1"/>
          </p:cNvSpPr>
          <p:nvPr>
            <p:ph type="title"/>
          </p:nvPr>
        </p:nvSpPr>
        <p:spPr>
          <a:xfrm>
            <a:off x="611188" y="260350"/>
            <a:ext cx="6870700" cy="627063"/>
          </a:xfrm>
        </p:spPr>
        <p:txBody>
          <a:bodyPr/>
          <a:lstStyle/>
          <a:p>
            <a:pPr eaLnBrk="1" hangingPunct="1"/>
            <a:r>
              <a:rPr lang="en-US" altLang="zh-TW" sz="4000" b="1" dirty="0" smtClean="0"/>
              <a:t>Parenting Styles</a:t>
            </a:r>
            <a:endParaRPr lang="zh-TW" altLang="zh-TW" sz="4000" b="1" dirty="0" smtClean="0"/>
          </a:p>
        </p:txBody>
      </p:sp>
      <p:sp>
        <p:nvSpPr>
          <p:cNvPr id="24580" name="Rectangle 3"/>
          <p:cNvSpPr>
            <a:spLocks noGrp="1" noChangeArrowheads="1"/>
          </p:cNvSpPr>
          <p:nvPr>
            <p:ph type="body" idx="1"/>
          </p:nvPr>
        </p:nvSpPr>
        <p:spPr>
          <a:xfrm>
            <a:off x="395288" y="1125538"/>
            <a:ext cx="8424862" cy="4751387"/>
          </a:xfrm>
        </p:spPr>
        <p:txBody>
          <a:bodyPr/>
          <a:lstStyle/>
          <a:p>
            <a:pPr eaLnBrk="1" hangingPunct="1">
              <a:lnSpc>
                <a:spcPct val="90000"/>
              </a:lnSpc>
              <a:buFontTx/>
              <a:buNone/>
            </a:pPr>
            <a:r>
              <a:rPr lang="en-US" altLang="zh-TW" sz="2800" b="1" u="sng" dirty="0" smtClean="0">
                <a:solidFill>
                  <a:srgbClr val="7030A0"/>
                </a:solidFill>
              </a:rPr>
              <a:t>Permissive</a:t>
            </a:r>
            <a:r>
              <a:rPr lang="en-US" altLang="zh-TW" sz="2800" b="1" dirty="0" smtClean="0">
                <a:solidFill>
                  <a:srgbClr val="7030A0"/>
                </a:solidFill>
              </a:rPr>
              <a:t> </a:t>
            </a:r>
            <a:r>
              <a:rPr lang="en-US" altLang="zh-TW" sz="2800" b="1" u="sng" dirty="0" smtClean="0">
                <a:solidFill>
                  <a:srgbClr val="7030A0"/>
                </a:solidFill>
              </a:rPr>
              <a:t>(</a:t>
            </a:r>
            <a:r>
              <a:rPr lang="zh-HK" altLang="en-US" sz="2400" b="1" u="sng" dirty="0">
                <a:solidFill>
                  <a:srgbClr val="7030A0"/>
                </a:solidFill>
              </a:rPr>
              <a:t>寬容的</a:t>
            </a:r>
            <a:r>
              <a:rPr lang="en-US" altLang="zh-HK" sz="2400" b="1" u="sng" dirty="0">
                <a:solidFill>
                  <a:srgbClr val="7030A0"/>
                </a:solidFill>
              </a:rPr>
              <a:t>) </a:t>
            </a:r>
            <a:r>
              <a:rPr lang="en-US" altLang="zh-TW" sz="2800" b="1" dirty="0" smtClean="0">
                <a:solidFill>
                  <a:srgbClr val="7030A0"/>
                </a:solidFill>
              </a:rPr>
              <a:t>parents:</a:t>
            </a:r>
          </a:p>
          <a:p>
            <a:pPr eaLnBrk="1" hangingPunct="1">
              <a:lnSpc>
                <a:spcPct val="90000"/>
              </a:lnSpc>
              <a:buNone/>
            </a:pPr>
            <a:r>
              <a:rPr lang="en-US" altLang="zh-TW" sz="2800" b="1" dirty="0" smtClean="0">
                <a:solidFill>
                  <a:srgbClr val="7030A0"/>
                </a:solidFill>
              </a:rPr>
              <a:t>-  </a:t>
            </a:r>
            <a:r>
              <a:rPr lang="en-US" altLang="zh-TW" sz="2400" dirty="0" smtClean="0"/>
              <a:t>It </a:t>
            </a:r>
            <a:r>
              <a:rPr lang="en-US" altLang="zh-TW" sz="2400" dirty="0"/>
              <a:t>refers </a:t>
            </a:r>
            <a:r>
              <a:rPr lang="en-US" altLang="zh-TW" sz="2400" dirty="0">
                <a:solidFill>
                  <a:srgbClr val="FF0000"/>
                </a:solidFill>
              </a:rPr>
              <a:t>emphasize self-expression and self-regulation.</a:t>
            </a:r>
            <a:r>
              <a:rPr lang="en-US" altLang="zh-TW" sz="2400" dirty="0"/>
              <a:t> Permissive parents make </a:t>
            </a:r>
            <a:r>
              <a:rPr lang="en-US" altLang="zh-TW" sz="2400" dirty="0">
                <a:solidFill>
                  <a:srgbClr val="FF0000"/>
                </a:solidFill>
              </a:rPr>
              <a:t>few demands</a:t>
            </a:r>
            <a:r>
              <a:rPr lang="en-US" altLang="zh-TW" sz="2400" dirty="0"/>
              <a:t> and allow children to monitor their own activities as much as possible</a:t>
            </a:r>
            <a:r>
              <a:rPr lang="en-US" altLang="zh-TW" sz="2400" dirty="0" smtClean="0"/>
              <a:t>.</a:t>
            </a:r>
            <a:endParaRPr lang="en-US" altLang="zh-TW" sz="2400" b="1" dirty="0" smtClean="0">
              <a:solidFill>
                <a:srgbClr val="7030A0"/>
              </a:solidFill>
            </a:endParaRPr>
          </a:p>
          <a:p>
            <a:pPr eaLnBrk="1" hangingPunct="1">
              <a:lnSpc>
                <a:spcPct val="90000"/>
              </a:lnSpc>
              <a:buFontTx/>
              <a:buChar char="-"/>
            </a:pPr>
            <a:r>
              <a:rPr lang="en-US" altLang="zh-TW" sz="2400" dirty="0" smtClean="0"/>
              <a:t>provide </a:t>
            </a:r>
            <a:r>
              <a:rPr lang="en-US" altLang="zh-TW" sz="2400" u="sng" dirty="0" smtClean="0"/>
              <a:t>lax and inconsistent</a:t>
            </a:r>
            <a:r>
              <a:rPr lang="en-US" altLang="zh-TW" sz="2400" dirty="0" smtClean="0"/>
              <a:t> feedback.</a:t>
            </a:r>
          </a:p>
          <a:p>
            <a:pPr eaLnBrk="1" hangingPunct="1">
              <a:lnSpc>
                <a:spcPct val="90000"/>
              </a:lnSpc>
              <a:buFontTx/>
              <a:buChar char="-"/>
            </a:pPr>
            <a:r>
              <a:rPr lang="en-US" altLang="zh-TW" sz="2400" dirty="0" smtClean="0"/>
              <a:t>Require little of their children, </a:t>
            </a:r>
          </a:p>
          <a:p>
            <a:pPr eaLnBrk="1" hangingPunct="1">
              <a:lnSpc>
                <a:spcPct val="90000"/>
              </a:lnSpc>
              <a:buFontTx/>
              <a:buChar char="-"/>
            </a:pPr>
            <a:r>
              <a:rPr lang="en-US" altLang="zh-TW" sz="2400" dirty="0" smtClean="0"/>
              <a:t>they don</a:t>
            </a:r>
            <a:r>
              <a:rPr lang="en-US" altLang="zh-TW" sz="2400" dirty="0" smtClean="0">
                <a:latin typeface="Arial" charset="0"/>
              </a:rPr>
              <a:t>’</a:t>
            </a:r>
            <a:r>
              <a:rPr lang="en-US" altLang="zh-TW" sz="2400" dirty="0" smtClean="0"/>
              <a:t>t see themselves as holding much responsibility for how their children turn out</a:t>
            </a:r>
          </a:p>
          <a:p>
            <a:pPr eaLnBrk="1" hangingPunct="1">
              <a:lnSpc>
                <a:spcPct val="90000"/>
              </a:lnSpc>
              <a:buFontTx/>
              <a:buChar char="-"/>
            </a:pPr>
            <a:r>
              <a:rPr lang="en-US" altLang="zh-TW" sz="2400" dirty="0" smtClean="0"/>
              <a:t>Little or no limits or control on their children</a:t>
            </a:r>
            <a:r>
              <a:rPr lang="en-US" altLang="zh-TW" sz="2400" dirty="0" smtClean="0">
                <a:latin typeface="Arial" charset="0"/>
              </a:rPr>
              <a:t>’</a:t>
            </a:r>
            <a:r>
              <a:rPr lang="en-US" altLang="zh-TW" sz="2400" dirty="0" smtClean="0"/>
              <a:t>s </a:t>
            </a:r>
            <a:r>
              <a:rPr lang="en-US" altLang="zh-TW" sz="2400" dirty="0" err="1" smtClean="0"/>
              <a:t>behaviour</a:t>
            </a:r>
            <a:endParaRPr lang="en-US" altLang="zh-TW" sz="2400" dirty="0" smtClean="0"/>
          </a:p>
          <a:p>
            <a:pPr eaLnBrk="1" hangingPunct="1">
              <a:lnSpc>
                <a:spcPct val="90000"/>
              </a:lnSpc>
              <a:buFontTx/>
              <a:buChar char="-"/>
            </a:pPr>
            <a:r>
              <a:rPr lang="en-US" altLang="zh-TW" sz="2400" dirty="0" smtClean="0"/>
              <a:t>children with parents of this style tend to be </a:t>
            </a:r>
            <a:r>
              <a:rPr lang="en-US" altLang="zh-TW" sz="2400" u="sng" dirty="0" smtClean="0"/>
              <a:t>dependent and moody</a:t>
            </a:r>
            <a:endParaRPr lang="en-US" altLang="zh-TW" sz="2400" dirty="0" smtClean="0"/>
          </a:p>
          <a:p>
            <a:pPr eaLnBrk="1" hangingPunct="1">
              <a:lnSpc>
                <a:spcPct val="90000"/>
              </a:lnSpc>
              <a:buFontTx/>
              <a:buChar char="-"/>
            </a:pPr>
            <a:r>
              <a:rPr lang="en-US" altLang="zh-TW" sz="2400" dirty="0" smtClean="0"/>
              <a:t>they are low in social skills and self-control</a:t>
            </a:r>
          </a:p>
        </p:txBody>
      </p:sp>
    </p:spTree>
    <p:extLst>
      <p:ext uri="{BB962C8B-B14F-4D97-AF65-F5344CB8AC3E}">
        <p14:creationId xmlns:p14="http://schemas.microsoft.com/office/powerpoint/2010/main" val="159428999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4D531CED-3863-4842-86F0-219928B637A3}" type="slidenum">
              <a:rPr kumimoji="0" lang="en-US" altLang="zh-TW" smtClean="0"/>
              <a:pPr eaLnBrk="1" hangingPunct="1"/>
              <a:t>63</a:t>
            </a:fld>
            <a:endParaRPr kumimoji="0" lang="en-US" altLang="zh-TW" smtClean="0"/>
          </a:p>
        </p:txBody>
      </p:sp>
      <p:sp>
        <p:nvSpPr>
          <p:cNvPr id="25603" name="Rectangle 2"/>
          <p:cNvSpPr>
            <a:spLocks noGrp="1" noChangeArrowheads="1"/>
          </p:cNvSpPr>
          <p:nvPr>
            <p:ph type="title"/>
          </p:nvPr>
        </p:nvSpPr>
        <p:spPr>
          <a:xfrm>
            <a:off x="685800" y="152400"/>
            <a:ext cx="6870700" cy="684213"/>
          </a:xfrm>
        </p:spPr>
        <p:txBody>
          <a:bodyPr/>
          <a:lstStyle/>
          <a:p>
            <a:pPr eaLnBrk="1" hangingPunct="1"/>
            <a:r>
              <a:rPr lang="en-US" altLang="zh-TW" sz="4000" b="1" smtClean="0"/>
              <a:t>Parenting Styles</a:t>
            </a:r>
            <a:endParaRPr lang="zh-TW" altLang="zh-TW" sz="4000" b="1" smtClean="0"/>
          </a:p>
        </p:txBody>
      </p:sp>
      <p:sp>
        <p:nvSpPr>
          <p:cNvPr id="25604" name="Rectangle 3"/>
          <p:cNvSpPr>
            <a:spLocks noGrp="1" noChangeArrowheads="1"/>
          </p:cNvSpPr>
          <p:nvPr>
            <p:ph type="body" idx="1"/>
          </p:nvPr>
        </p:nvSpPr>
        <p:spPr>
          <a:xfrm>
            <a:off x="395288" y="1052513"/>
            <a:ext cx="8424862" cy="4824412"/>
          </a:xfrm>
        </p:spPr>
        <p:txBody>
          <a:bodyPr/>
          <a:lstStyle/>
          <a:p>
            <a:pPr eaLnBrk="1" hangingPunct="1">
              <a:buFontTx/>
              <a:buNone/>
            </a:pPr>
            <a:r>
              <a:rPr lang="en-US" altLang="zh-TW" sz="2800" b="1" dirty="0" smtClean="0">
                <a:solidFill>
                  <a:srgbClr val="7030A0"/>
                </a:solidFill>
              </a:rPr>
              <a:t>Authoritative( </a:t>
            </a:r>
            <a:r>
              <a:rPr lang="zh-HK" altLang="en-US" sz="2800" b="1" dirty="0" smtClean="0">
                <a:solidFill>
                  <a:srgbClr val="7030A0"/>
                </a:solidFill>
              </a:rPr>
              <a:t>權威性的</a:t>
            </a:r>
            <a:r>
              <a:rPr lang="en-US" altLang="zh-HK" sz="2800" b="1" dirty="0" smtClean="0">
                <a:solidFill>
                  <a:srgbClr val="7030A0"/>
                </a:solidFill>
              </a:rPr>
              <a:t>)</a:t>
            </a:r>
            <a:r>
              <a:rPr lang="en-US" altLang="zh-TW" sz="2800" b="1" dirty="0" smtClean="0">
                <a:solidFill>
                  <a:srgbClr val="7030A0"/>
                </a:solidFill>
              </a:rPr>
              <a:t>parents:</a:t>
            </a:r>
          </a:p>
          <a:p>
            <a:pPr eaLnBrk="1" hangingPunct="1">
              <a:lnSpc>
                <a:spcPct val="90000"/>
              </a:lnSpc>
              <a:buFontTx/>
              <a:buChar char="-"/>
            </a:pPr>
            <a:r>
              <a:rPr lang="en-US" altLang="zh-TW" sz="2400" dirty="0" smtClean="0">
                <a:solidFill>
                  <a:srgbClr val="FF0000"/>
                </a:solidFill>
              </a:rPr>
              <a:t>Emphasizes </a:t>
            </a:r>
            <a:r>
              <a:rPr lang="en-US" altLang="zh-TW" sz="2400" dirty="0">
                <a:solidFill>
                  <a:srgbClr val="FF0000"/>
                </a:solidFill>
              </a:rPr>
              <a:t>a child’s individuality but also stresses </a:t>
            </a:r>
            <a:r>
              <a:rPr lang="en-US" altLang="zh-TW" sz="2400" dirty="0" smtClean="0">
                <a:solidFill>
                  <a:srgbClr val="FF0000"/>
                </a:solidFill>
              </a:rPr>
              <a:t>social</a:t>
            </a:r>
          </a:p>
          <a:p>
            <a:pPr marL="0" indent="0" eaLnBrk="1" hangingPunct="1">
              <a:lnSpc>
                <a:spcPct val="90000"/>
              </a:lnSpc>
              <a:buNone/>
            </a:pPr>
            <a:r>
              <a:rPr lang="en-US" altLang="zh-TW" sz="2400" dirty="0">
                <a:solidFill>
                  <a:srgbClr val="FF0000"/>
                </a:solidFill>
              </a:rPr>
              <a:t> </a:t>
            </a:r>
            <a:r>
              <a:rPr lang="en-US" altLang="zh-TW" sz="2400" dirty="0" smtClean="0">
                <a:solidFill>
                  <a:srgbClr val="FF0000"/>
                </a:solidFill>
              </a:rPr>
              <a:t>   constraints</a:t>
            </a:r>
            <a:r>
              <a:rPr lang="en-US" altLang="zh-TW" sz="2400" dirty="0"/>
              <a:t>.</a:t>
            </a:r>
          </a:p>
          <a:p>
            <a:pPr eaLnBrk="1" hangingPunct="1">
              <a:lnSpc>
                <a:spcPct val="90000"/>
              </a:lnSpc>
              <a:buFontTx/>
              <a:buChar char="-"/>
            </a:pPr>
            <a:r>
              <a:rPr lang="en-US" altLang="zh-TW" sz="2400" dirty="0" smtClean="0"/>
              <a:t>Parents </a:t>
            </a:r>
            <a:r>
              <a:rPr lang="en-US" altLang="zh-TW" sz="2400" dirty="0">
                <a:solidFill>
                  <a:srgbClr val="FF0000"/>
                </a:solidFill>
              </a:rPr>
              <a:t>have confidence in their ability to guide children, but </a:t>
            </a:r>
            <a:r>
              <a:rPr lang="en-US" altLang="zh-TW" sz="2400" dirty="0" smtClean="0">
                <a:solidFill>
                  <a:srgbClr val="FF0000"/>
                </a:solidFill>
              </a:rPr>
              <a:t>they </a:t>
            </a:r>
            <a:r>
              <a:rPr lang="en-US" altLang="zh-TW" sz="2400" dirty="0">
                <a:solidFill>
                  <a:srgbClr val="FF0000"/>
                </a:solidFill>
              </a:rPr>
              <a:t>also respect children’s independent decisions, interests, opinion, and personalities</a:t>
            </a:r>
            <a:r>
              <a:rPr lang="en-US" altLang="zh-TW" sz="2400" dirty="0"/>
              <a:t>. </a:t>
            </a:r>
          </a:p>
          <a:p>
            <a:pPr marL="0" indent="0" eaLnBrk="1" hangingPunct="1">
              <a:buNone/>
            </a:pPr>
            <a:r>
              <a:rPr lang="en-US" altLang="zh-TW" sz="2400" b="1" dirty="0" smtClean="0"/>
              <a:t>-   </a:t>
            </a:r>
            <a:r>
              <a:rPr lang="en-US" altLang="zh-TW" sz="2400" dirty="0" smtClean="0"/>
              <a:t>Firm</a:t>
            </a:r>
            <a:r>
              <a:rPr lang="en-US" altLang="zh-TW" sz="2400" dirty="0" smtClean="0"/>
              <a:t>, setting clear and consistent limits</a:t>
            </a:r>
          </a:p>
          <a:p>
            <a:pPr eaLnBrk="1" hangingPunct="1">
              <a:buFontTx/>
              <a:buChar char="-"/>
            </a:pPr>
            <a:r>
              <a:rPr lang="en-US" altLang="zh-TW" sz="2400" dirty="0" smtClean="0"/>
              <a:t>Although they tend to be relatively strict, they are </a:t>
            </a:r>
            <a:r>
              <a:rPr lang="en-US" altLang="zh-TW" sz="2400" u="sng" dirty="0" smtClean="0"/>
              <a:t>loving and emotionally</a:t>
            </a:r>
            <a:r>
              <a:rPr lang="en-US" altLang="zh-TW" sz="2400" dirty="0" smtClean="0"/>
              <a:t> </a:t>
            </a:r>
            <a:r>
              <a:rPr lang="en-US" altLang="zh-TW" sz="2400" u="sng" dirty="0" smtClean="0"/>
              <a:t>supportive</a:t>
            </a:r>
            <a:endParaRPr lang="en-US" altLang="zh-TW" sz="2400" dirty="0" smtClean="0"/>
          </a:p>
          <a:p>
            <a:pPr eaLnBrk="1" hangingPunct="1">
              <a:buFontTx/>
              <a:buChar char="-"/>
            </a:pPr>
            <a:r>
              <a:rPr lang="en-US" altLang="zh-TW" sz="2400" dirty="0" smtClean="0"/>
              <a:t>Try to reason with their children, giving explanations for why they should behave in a particular way</a:t>
            </a:r>
          </a:p>
          <a:p>
            <a:pPr eaLnBrk="1" hangingPunct="1">
              <a:buFontTx/>
              <a:buChar char="-"/>
            </a:pPr>
            <a:r>
              <a:rPr lang="en-US" altLang="zh-TW" sz="2400" dirty="0" smtClean="0"/>
              <a:t>Communicating the </a:t>
            </a:r>
            <a:r>
              <a:rPr lang="en-US" altLang="zh-TW" sz="2400" u="sng" dirty="0" smtClean="0"/>
              <a:t>rationale</a:t>
            </a:r>
            <a:r>
              <a:rPr lang="en-US" altLang="zh-TW" sz="2400" dirty="0" smtClean="0"/>
              <a:t> for any punishment they may impose</a:t>
            </a:r>
          </a:p>
          <a:p>
            <a:pPr eaLnBrk="1" hangingPunct="1">
              <a:buFontTx/>
              <a:buChar char="-"/>
            </a:pPr>
            <a:r>
              <a:rPr lang="en-US" altLang="zh-TW" sz="2400" dirty="0" smtClean="0"/>
              <a:t>Encourage their children to be independent</a:t>
            </a:r>
          </a:p>
        </p:txBody>
      </p:sp>
    </p:spTree>
    <p:extLst>
      <p:ext uri="{BB962C8B-B14F-4D97-AF65-F5344CB8AC3E}">
        <p14:creationId xmlns:p14="http://schemas.microsoft.com/office/powerpoint/2010/main" val="21769101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58E2BACE-C199-468E-B74C-FA24F27262EA}" type="slidenum">
              <a:rPr kumimoji="0" lang="en-US" altLang="zh-TW" smtClean="0"/>
              <a:pPr eaLnBrk="1" hangingPunct="1"/>
              <a:t>64</a:t>
            </a:fld>
            <a:endParaRPr kumimoji="0" lang="en-US" altLang="zh-TW" smtClean="0"/>
          </a:p>
        </p:txBody>
      </p:sp>
      <p:sp>
        <p:nvSpPr>
          <p:cNvPr id="26627" name="Rectangle 2"/>
          <p:cNvSpPr>
            <a:spLocks noGrp="1" noChangeArrowheads="1"/>
          </p:cNvSpPr>
          <p:nvPr>
            <p:ph type="title"/>
          </p:nvPr>
        </p:nvSpPr>
        <p:spPr>
          <a:xfrm>
            <a:off x="684213" y="404813"/>
            <a:ext cx="6870700" cy="700087"/>
          </a:xfrm>
        </p:spPr>
        <p:txBody>
          <a:bodyPr/>
          <a:lstStyle/>
          <a:p>
            <a:pPr eaLnBrk="1" hangingPunct="1"/>
            <a:r>
              <a:rPr lang="en-US" altLang="zh-TW" sz="4000" b="1" dirty="0" smtClean="0">
                <a:solidFill>
                  <a:srgbClr val="7030A0"/>
                </a:solidFill>
              </a:rPr>
              <a:t>Authoritative parents</a:t>
            </a:r>
            <a:endParaRPr lang="zh-TW" altLang="zh-TW" sz="4000" b="1" dirty="0" smtClean="0">
              <a:solidFill>
                <a:srgbClr val="7030A0"/>
              </a:solidFill>
            </a:endParaRPr>
          </a:p>
        </p:txBody>
      </p:sp>
      <p:sp>
        <p:nvSpPr>
          <p:cNvPr id="26628" name="Rectangle 3"/>
          <p:cNvSpPr>
            <a:spLocks noGrp="1" noChangeArrowheads="1"/>
          </p:cNvSpPr>
          <p:nvPr>
            <p:ph type="body" idx="1"/>
          </p:nvPr>
        </p:nvSpPr>
        <p:spPr>
          <a:xfrm>
            <a:off x="179388" y="1268413"/>
            <a:ext cx="8785225" cy="4608512"/>
          </a:xfrm>
        </p:spPr>
        <p:txBody>
          <a:bodyPr/>
          <a:lstStyle/>
          <a:p>
            <a:pPr eaLnBrk="1" hangingPunct="1">
              <a:buFontTx/>
              <a:buChar char="-"/>
            </a:pPr>
            <a:r>
              <a:rPr lang="en-US" altLang="zh-TW" sz="2800" smtClean="0"/>
              <a:t>Children of authoritative parents fare best</a:t>
            </a:r>
          </a:p>
          <a:p>
            <a:pPr eaLnBrk="1" hangingPunct="1">
              <a:buFontTx/>
              <a:buChar char="-"/>
            </a:pPr>
            <a:r>
              <a:rPr lang="en-US" altLang="zh-TW" sz="2800" smtClean="0"/>
              <a:t>They generally are </a:t>
            </a:r>
            <a:r>
              <a:rPr lang="en-US" altLang="zh-TW" sz="2800" u="sng" smtClean="0"/>
              <a:t>independent</a:t>
            </a:r>
            <a:r>
              <a:rPr lang="en-US" altLang="zh-TW" sz="2800" smtClean="0"/>
              <a:t>, </a:t>
            </a:r>
            <a:r>
              <a:rPr lang="en-US" altLang="zh-TW" sz="2800" u="sng" smtClean="0"/>
              <a:t>friendly</a:t>
            </a:r>
            <a:r>
              <a:rPr lang="en-US" altLang="zh-TW" sz="2800" smtClean="0"/>
              <a:t> with their peers, </a:t>
            </a:r>
            <a:r>
              <a:rPr lang="en-US" altLang="zh-TW" sz="2800" u="sng" smtClean="0"/>
              <a:t>self-assertive</a:t>
            </a:r>
            <a:r>
              <a:rPr lang="en-US" altLang="zh-TW" sz="2800" smtClean="0"/>
              <a:t>, and </a:t>
            </a:r>
            <a:r>
              <a:rPr lang="en-US" altLang="zh-TW" sz="2800" u="sng" smtClean="0"/>
              <a:t>cooperative</a:t>
            </a:r>
            <a:r>
              <a:rPr lang="en-US" altLang="zh-TW" sz="2800" smtClean="0"/>
              <a:t>.</a:t>
            </a:r>
          </a:p>
          <a:p>
            <a:pPr eaLnBrk="1" hangingPunct="1">
              <a:buFontTx/>
              <a:buChar char="-"/>
            </a:pPr>
            <a:r>
              <a:rPr lang="en-US" altLang="zh-TW" sz="2800" smtClean="0"/>
              <a:t>They have strong motivation to achieve, typically successful and likable.</a:t>
            </a:r>
          </a:p>
          <a:p>
            <a:pPr eaLnBrk="1" hangingPunct="1">
              <a:buFontTx/>
              <a:buChar char="-"/>
            </a:pPr>
            <a:r>
              <a:rPr lang="en-US" altLang="zh-TW" sz="2800" smtClean="0"/>
              <a:t>They regulate their own behaviour effectively, both in terms of their relationships with others and emotional self-regulation</a:t>
            </a:r>
          </a:p>
        </p:txBody>
      </p:sp>
    </p:spTree>
    <p:extLst>
      <p:ext uri="{BB962C8B-B14F-4D97-AF65-F5344CB8AC3E}">
        <p14:creationId xmlns:p14="http://schemas.microsoft.com/office/powerpoint/2010/main" val="154225316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Comic Sans MS" pitchFamily="66" charset="0"/>
                <a:ea typeface="新細明體" pitchFamily="18" charset="-120"/>
              </a:defRPr>
            </a:lvl1pPr>
            <a:lvl2pPr marL="742950" indent="-285750" eaLnBrk="0" hangingPunct="0">
              <a:defRPr kumimoji="1">
                <a:solidFill>
                  <a:schemeClr val="tx1"/>
                </a:solidFill>
                <a:latin typeface="Comic Sans MS" pitchFamily="66" charset="0"/>
                <a:ea typeface="新細明體" pitchFamily="18" charset="-120"/>
              </a:defRPr>
            </a:lvl2pPr>
            <a:lvl3pPr marL="1143000" indent="-228600" eaLnBrk="0" hangingPunct="0">
              <a:defRPr kumimoji="1">
                <a:solidFill>
                  <a:schemeClr val="tx1"/>
                </a:solidFill>
                <a:latin typeface="Comic Sans MS" pitchFamily="66" charset="0"/>
                <a:ea typeface="新細明體" pitchFamily="18" charset="-120"/>
              </a:defRPr>
            </a:lvl3pPr>
            <a:lvl4pPr marL="1600200" indent="-228600" eaLnBrk="0" hangingPunct="0">
              <a:defRPr kumimoji="1">
                <a:solidFill>
                  <a:schemeClr val="tx1"/>
                </a:solidFill>
                <a:latin typeface="Comic Sans MS" pitchFamily="66" charset="0"/>
                <a:ea typeface="新細明體" pitchFamily="18" charset="-120"/>
              </a:defRPr>
            </a:lvl4pPr>
            <a:lvl5pPr marL="2057400" indent="-228600" eaLnBrk="0" hangingPunct="0">
              <a:defRPr kumimoji="1">
                <a:solidFill>
                  <a:schemeClr val="tx1"/>
                </a:solidFill>
                <a:latin typeface="Comic Sans MS" pitchFamily="66" charset="0"/>
                <a:ea typeface="新細明體" pitchFamily="18" charset="-120"/>
              </a:defRPr>
            </a:lvl5pPr>
            <a:lvl6pPr marL="25146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6pPr>
            <a:lvl7pPr marL="29718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7pPr>
            <a:lvl8pPr marL="34290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8pPr>
            <a:lvl9pPr marL="3886200" indent="-228600" eaLnBrk="0" fontAlgn="base" hangingPunct="0">
              <a:spcBef>
                <a:spcPct val="0"/>
              </a:spcBef>
              <a:spcAft>
                <a:spcPct val="0"/>
              </a:spcAft>
              <a:defRPr kumimoji="1">
                <a:solidFill>
                  <a:schemeClr val="tx1"/>
                </a:solidFill>
                <a:latin typeface="Comic Sans MS" pitchFamily="66" charset="0"/>
                <a:ea typeface="新細明體" pitchFamily="18" charset="-120"/>
              </a:defRPr>
            </a:lvl9pPr>
          </a:lstStyle>
          <a:p>
            <a:pPr eaLnBrk="1" hangingPunct="1"/>
            <a:fld id="{23A7AF34-A03F-472C-BAD3-0F3D59F088F9}" type="slidenum">
              <a:rPr kumimoji="0" lang="en-US" altLang="zh-TW" smtClean="0"/>
              <a:pPr eaLnBrk="1" hangingPunct="1"/>
              <a:t>65</a:t>
            </a:fld>
            <a:endParaRPr kumimoji="0" lang="en-US" altLang="zh-TW" smtClean="0"/>
          </a:p>
        </p:txBody>
      </p:sp>
      <p:sp>
        <p:nvSpPr>
          <p:cNvPr id="27651" name="Rectangle 2"/>
          <p:cNvSpPr>
            <a:spLocks noGrp="1" noChangeArrowheads="1"/>
          </p:cNvSpPr>
          <p:nvPr>
            <p:ph type="title"/>
          </p:nvPr>
        </p:nvSpPr>
        <p:spPr>
          <a:xfrm>
            <a:off x="684212" y="333375"/>
            <a:ext cx="7632203" cy="700088"/>
          </a:xfrm>
        </p:spPr>
        <p:txBody>
          <a:bodyPr/>
          <a:lstStyle/>
          <a:p>
            <a:pPr eaLnBrk="1" hangingPunct="1"/>
            <a:r>
              <a:rPr lang="en-US" altLang="zh-TW" sz="4000" b="1" dirty="0" smtClean="0">
                <a:solidFill>
                  <a:srgbClr val="7030A0"/>
                </a:solidFill>
              </a:rPr>
              <a:t>Uninvolved /Neglectful </a:t>
            </a:r>
            <a:r>
              <a:rPr lang="en-US" altLang="zh-TW" sz="4000" b="1" dirty="0" smtClean="0">
                <a:solidFill>
                  <a:srgbClr val="7030A0"/>
                </a:solidFill>
              </a:rPr>
              <a:t>Parents</a:t>
            </a:r>
            <a:endParaRPr lang="zh-TW" altLang="zh-TW" sz="4000" b="1" dirty="0" smtClean="0">
              <a:solidFill>
                <a:srgbClr val="7030A0"/>
              </a:solidFill>
            </a:endParaRPr>
          </a:p>
        </p:txBody>
      </p:sp>
      <p:sp>
        <p:nvSpPr>
          <p:cNvPr id="27652" name="Rectangle 3"/>
          <p:cNvSpPr>
            <a:spLocks noGrp="1" noChangeArrowheads="1"/>
          </p:cNvSpPr>
          <p:nvPr>
            <p:ph type="body" idx="1"/>
          </p:nvPr>
        </p:nvSpPr>
        <p:spPr>
          <a:xfrm>
            <a:off x="323850" y="1125538"/>
            <a:ext cx="8496300" cy="4751387"/>
          </a:xfrm>
        </p:spPr>
        <p:txBody>
          <a:bodyPr/>
          <a:lstStyle/>
          <a:p>
            <a:pPr eaLnBrk="1" hangingPunct="1">
              <a:lnSpc>
                <a:spcPct val="80000"/>
              </a:lnSpc>
            </a:pPr>
            <a:r>
              <a:rPr lang="en-US" altLang="zh-TW" sz="2800" smtClean="0"/>
              <a:t>shows no interest in their children, displaying indifferent, rejecting behaviour </a:t>
            </a:r>
          </a:p>
          <a:p>
            <a:pPr eaLnBrk="1" hangingPunct="1">
              <a:lnSpc>
                <a:spcPct val="80000"/>
              </a:lnSpc>
            </a:pPr>
            <a:r>
              <a:rPr lang="en-US" altLang="zh-TW" sz="2800" smtClean="0"/>
              <a:t>They are detached emotionally and see their role as no more than feeding, clothing, and providing shelter for their child</a:t>
            </a:r>
          </a:p>
          <a:p>
            <a:pPr eaLnBrk="1" hangingPunct="1">
              <a:lnSpc>
                <a:spcPct val="80000"/>
              </a:lnSpc>
            </a:pPr>
            <a:r>
              <a:rPr lang="en-US" altLang="zh-TW" sz="2800" smtClean="0"/>
              <a:t>May results in </a:t>
            </a:r>
            <a:r>
              <a:rPr lang="en-US" altLang="zh-TW" sz="2800" u="sng" smtClean="0"/>
              <a:t>neglect</a:t>
            </a:r>
            <a:r>
              <a:rPr lang="en-US" altLang="zh-TW" sz="2800" smtClean="0"/>
              <a:t>, a form of child abuse</a:t>
            </a:r>
          </a:p>
          <a:p>
            <a:pPr eaLnBrk="1" hangingPunct="1">
              <a:lnSpc>
                <a:spcPct val="80000"/>
              </a:lnSpc>
            </a:pPr>
            <a:r>
              <a:rPr lang="en-US" altLang="zh-TW" sz="2800" smtClean="0"/>
              <a:t>Parents of this style disrupt their children</a:t>
            </a:r>
            <a:r>
              <a:rPr lang="en-US" altLang="zh-TW" sz="2800" smtClean="0">
                <a:latin typeface="Arial" charset="0"/>
              </a:rPr>
              <a:t>’</a:t>
            </a:r>
            <a:r>
              <a:rPr lang="en-US" altLang="zh-TW" sz="2800" smtClean="0"/>
              <a:t>s emotional development</a:t>
            </a:r>
          </a:p>
          <a:p>
            <a:pPr eaLnBrk="1" hangingPunct="1">
              <a:lnSpc>
                <a:spcPct val="80000"/>
              </a:lnSpc>
            </a:pPr>
            <a:r>
              <a:rPr lang="en-US" altLang="zh-TW" sz="2800" smtClean="0"/>
              <a:t>leading them to feel </a:t>
            </a:r>
            <a:r>
              <a:rPr lang="en-US" altLang="zh-TW" sz="2800" u="sng" smtClean="0"/>
              <a:t>unloved and emotionally detached</a:t>
            </a:r>
            <a:endParaRPr lang="en-US" altLang="zh-TW" sz="2800" smtClean="0"/>
          </a:p>
          <a:p>
            <a:pPr eaLnBrk="1" hangingPunct="1">
              <a:lnSpc>
                <a:spcPct val="80000"/>
              </a:lnSpc>
            </a:pPr>
            <a:r>
              <a:rPr lang="en-US" altLang="zh-TW" sz="2800" smtClean="0"/>
              <a:t>impedes their physical and cognitive development as well</a:t>
            </a:r>
          </a:p>
        </p:txBody>
      </p:sp>
    </p:spTree>
    <p:extLst>
      <p:ext uri="{BB962C8B-B14F-4D97-AF65-F5344CB8AC3E}">
        <p14:creationId xmlns:p14="http://schemas.microsoft.com/office/powerpoint/2010/main" val="2867380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p:nvPr>
        </p:nvSpPr>
        <p:spPr>
          <a:xfrm>
            <a:off x="457200" y="274638"/>
            <a:ext cx="8229600" cy="850900"/>
          </a:xfrm>
        </p:spPr>
        <p:txBody>
          <a:bodyPr/>
          <a:lstStyle/>
          <a:p>
            <a:r>
              <a:rPr lang="en-US" altLang="zh-TW" b="1" smtClean="0"/>
              <a:t>The 3 Parenting Styles Model</a:t>
            </a:r>
            <a:endParaRPr lang="zh-TW" altLang="en-US" b="1" smtClean="0"/>
          </a:p>
        </p:txBody>
      </p:sp>
      <p:sp>
        <p:nvSpPr>
          <p:cNvPr id="58370" name="Rectangle 3"/>
          <p:cNvSpPr>
            <a:spLocks noGrp="1"/>
          </p:cNvSpPr>
          <p:nvPr>
            <p:ph type="body" idx="1"/>
          </p:nvPr>
        </p:nvSpPr>
        <p:spPr>
          <a:xfrm>
            <a:off x="457200" y="1196975"/>
            <a:ext cx="8229600" cy="5400675"/>
          </a:xfrm>
        </p:spPr>
        <p:txBody>
          <a:bodyPr/>
          <a:lstStyle/>
          <a:p>
            <a:endParaRPr lang="zh-TW" altLang="en-US" smtClean="0"/>
          </a:p>
        </p:txBody>
      </p:sp>
      <p:pic>
        <p:nvPicPr>
          <p:cNvPr id="58371" name="Picture 5" descr="Picture of Diana Baumrind's 3 parenting styles model with the two factor axes of demandingness and responsiveness"/>
          <p:cNvPicPr>
            <a:picLocks noChangeAspect="1" noChangeArrowheads="1"/>
          </p:cNvPicPr>
          <p:nvPr/>
        </p:nvPicPr>
        <p:blipFill>
          <a:blip r:embed="rId2"/>
          <a:srcRect/>
          <a:stretch>
            <a:fillRect/>
          </a:stretch>
        </p:blipFill>
        <p:spPr bwMode="auto">
          <a:xfrm>
            <a:off x="2484438" y="1341438"/>
            <a:ext cx="4762500" cy="5238750"/>
          </a:xfrm>
          <a:prstGeom prst="rect">
            <a:avLst/>
          </a:prstGeom>
          <a:noFill/>
          <a:ln w="9525">
            <a:noFill/>
            <a:miter lim="800000"/>
            <a:headEnd/>
            <a:tailEnd/>
          </a:ln>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標題 1"/>
          <p:cNvSpPr>
            <a:spLocks noGrp="1"/>
          </p:cNvSpPr>
          <p:nvPr>
            <p:ph type="title"/>
          </p:nvPr>
        </p:nvSpPr>
        <p:spPr/>
        <p:txBody>
          <a:bodyPr/>
          <a:lstStyle/>
          <a:p>
            <a:pPr eaLnBrk="1" hangingPunct="1"/>
            <a:r>
              <a:rPr lang="en-US" altLang="zh-TW" smtClean="0"/>
              <a:t>Special behavioral concerns</a:t>
            </a:r>
            <a:endParaRPr lang="zh-TW" altLang="en-US" smtClean="0"/>
          </a:p>
        </p:txBody>
      </p:sp>
      <p:sp>
        <p:nvSpPr>
          <p:cNvPr id="59394" name="內容版面配置區 2"/>
          <p:cNvSpPr>
            <a:spLocks noGrp="1"/>
          </p:cNvSpPr>
          <p:nvPr>
            <p:ph idx="1"/>
          </p:nvPr>
        </p:nvSpPr>
        <p:spPr/>
        <p:txBody>
          <a:bodyPr/>
          <a:lstStyle/>
          <a:p>
            <a:pPr eaLnBrk="1" hangingPunct="1">
              <a:lnSpc>
                <a:spcPct val="90000"/>
              </a:lnSpc>
              <a:buFont typeface="Arial" charset="0"/>
              <a:buNone/>
            </a:pPr>
            <a:r>
              <a:rPr lang="en-US" altLang="zh-TW" u="sng" dirty="0" smtClean="0">
                <a:solidFill>
                  <a:srgbClr val="FF0000"/>
                </a:solidFill>
              </a:rPr>
              <a:t>Pro-social behavior</a:t>
            </a:r>
            <a:r>
              <a:rPr lang="en-US" altLang="zh-TW" u="sng" dirty="0" smtClean="0"/>
              <a:t> </a:t>
            </a:r>
            <a:r>
              <a:rPr lang="en-US" altLang="zh-TW" dirty="0" smtClean="0"/>
              <a:t>refers to any voluntary behavior intended to help others.</a:t>
            </a:r>
          </a:p>
          <a:p>
            <a:pPr eaLnBrk="1" hangingPunct="1">
              <a:lnSpc>
                <a:spcPct val="90000"/>
              </a:lnSpc>
              <a:buFont typeface="Arial" charset="0"/>
              <a:buNone/>
            </a:pPr>
            <a:r>
              <a:rPr lang="en-US" altLang="zh-TW" u="sng" dirty="0" smtClean="0">
                <a:solidFill>
                  <a:srgbClr val="FF0000"/>
                </a:solidFill>
              </a:rPr>
              <a:t>Aggressive behavior</a:t>
            </a:r>
            <a:r>
              <a:rPr lang="en-US" altLang="zh-TW" u="sng" dirty="0" smtClean="0"/>
              <a:t> </a:t>
            </a:r>
            <a:r>
              <a:rPr lang="en-US" altLang="zh-TW" dirty="0" smtClean="0"/>
              <a:t>used as a means of achieving a goal.</a:t>
            </a:r>
          </a:p>
          <a:p>
            <a:pPr eaLnBrk="1" hangingPunct="1">
              <a:lnSpc>
                <a:spcPct val="90000"/>
              </a:lnSpc>
              <a:buNone/>
            </a:pPr>
            <a:r>
              <a:rPr lang="en-US" altLang="zh-TW" u="sng" dirty="0" smtClean="0">
                <a:solidFill>
                  <a:srgbClr val="FF0000"/>
                </a:solidFill>
              </a:rPr>
              <a:t>Overt (</a:t>
            </a:r>
            <a:r>
              <a:rPr lang="zh-HK" altLang="en-US" u="sng" dirty="0" smtClean="0">
                <a:solidFill>
                  <a:srgbClr val="FF0000"/>
                </a:solidFill>
              </a:rPr>
              <a:t>明顯的</a:t>
            </a:r>
            <a:r>
              <a:rPr lang="en-US" altLang="zh-HK" u="sng" dirty="0" smtClean="0">
                <a:solidFill>
                  <a:srgbClr val="FF0000"/>
                </a:solidFill>
              </a:rPr>
              <a:t>)</a:t>
            </a:r>
            <a:r>
              <a:rPr lang="en-US" altLang="zh-TW" u="sng" dirty="0" smtClean="0">
                <a:solidFill>
                  <a:srgbClr val="FF0000"/>
                </a:solidFill>
              </a:rPr>
              <a:t>aggression</a:t>
            </a:r>
            <a:r>
              <a:rPr lang="en-US" altLang="zh-TW" u="sng" dirty="0" smtClean="0"/>
              <a:t> </a:t>
            </a:r>
            <a:r>
              <a:rPr lang="en-US" altLang="zh-TW" dirty="0" smtClean="0"/>
              <a:t>means openly directed at its target</a:t>
            </a:r>
          </a:p>
          <a:p>
            <a:pPr eaLnBrk="1" hangingPunct="1">
              <a:lnSpc>
                <a:spcPct val="90000"/>
              </a:lnSpc>
              <a:buFont typeface="Arial" charset="0"/>
              <a:buNone/>
            </a:pPr>
            <a:r>
              <a:rPr lang="en-US" altLang="zh-TW" u="sng" dirty="0" smtClean="0">
                <a:solidFill>
                  <a:srgbClr val="FF0000"/>
                </a:solidFill>
              </a:rPr>
              <a:t>Relational (social) aggression</a:t>
            </a:r>
            <a:r>
              <a:rPr lang="en-US" altLang="zh-TW" u="sng" dirty="0" smtClean="0"/>
              <a:t> </a:t>
            </a:r>
            <a:r>
              <a:rPr lang="en-US" altLang="zh-TW" dirty="0" smtClean="0"/>
              <a:t>refers to damage or interfere with another person’s relationships, reputation or psychological well-being</a:t>
            </a:r>
          </a:p>
          <a:p>
            <a:pPr eaLnBrk="1" hangingPunct="1">
              <a:lnSpc>
                <a:spcPct val="90000"/>
              </a:lnSpc>
              <a:buFont typeface="Arial" charset="0"/>
              <a:buNone/>
            </a:pPr>
            <a:endParaRPr lang="zh-TW" altLang="en-US"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eaLnBrk="1" fontAlgn="auto" hangingPunct="1">
              <a:spcAft>
                <a:spcPts val="0"/>
              </a:spcAft>
              <a:defRPr/>
            </a:pPr>
            <a:r>
              <a:rPr lang="en-US" altLang="zh-TW" b="1" u="sng" dirty="0">
                <a:solidFill>
                  <a:srgbClr val="7030A0"/>
                </a:solidFill>
                <a:effectLst>
                  <a:outerShdw blurRad="38100" dist="38100" dir="2700000" algn="tl">
                    <a:srgbClr val="000000">
                      <a:alpha val="43137"/>
                    </a:srgbClr>
                  </a:outerShdw>
                </a:effectLst>
              </a:rPr>
              <a:t>7</a:t>
            </a:r>
            <a:r>
              <a:rPr lang="en-US" altLang="zh-TW" b="1" u="sng" dirty="0" smtClean="0">
                <a:solidFill>
                  <a:srgbClr val="7030A0"/>
                </a:solidFill>
                <a:effectLst>
                  <a:outerShdw blurRad="38100" dist="38100" dir="2700000" algn="tl">
                    <a:srgbClr val="000000">
                      <a:alpha val="43137"/>
                    </a:srgbClr>
                  </a:outerShdw>
                </a:effectLst>
              </a:rPr>
              <a:t>.</a:t>
            </a:r>
            <a:r>
              <a:rPr lang="zh-TW" altLang="en-US" b="1" u="sng" dirty="0" smtClean="0">
                <a:solidFill>
                  <a:srgbClr val="7030A0"/>
                </a:solidFill>
                <a:effectLst>
                  <a:outerShdw blurRad="38100" dist="38100" dir="2700000" algn="tl">
                    <a:srgbClr val="000000">
                      <a:alpha val="43137"/>
                    </a:srgbClr>
                  </a:outerShdw>
                </a:effectLst>
              </a:rPr>
              <a:t> </a:t>
            </a:r>
            <a:r>
              <a:rPr lang="en-US" altLang="zh-TW" b="1" u="sng" dirty="0" smtClean="0">
                <a:solidFill>
                  <a:srgbClr val="7030A0"/>
                </a:solidFill>
                <a:effectLst>
                  <a:outerShdw blurRad="38100" dist="38100" dir="2700000" algn="tl">
                    <a:srgbClr val="000000">
                      <a:alpha val="43137"/>
                    </a:srgbClr>
                  </a:outerShdw>
                </a:effectLst>
              </a:rPr>
              <a:t>Controversies and issues in early childhood education</a:t>
            </a:r>
            <a:endParaRPr lang="zh-TW" altLang="en-US" b="1" u="sng" dirty="0">
              <a:solidFill>
                <a:srgbClr val="7030A0"/>
              </a:solidFill>
              <a:effectLst>
                <a:outerShdw blurRad="38100" dist="38100" dir="2700000" algn="tl">
                  <a:srgbClr val="000000">
                    <a:alpha val="43137"/>
                  </a:srgbClr>
                </a:outerShdw>
              </a:effectLst>
            </a:endParaRPr>
          </a:p>
        </p:txBody>
      </p:sp>
      <p:sp>
        <p:nvSpPr>
          <p:cNvPr id="30722" name="內容版面配置區 2"/>
          <p:cNvSpPr>
            <a:spLocks noGrp="1"/>
          </p:cNvSpPr>
          <p:nvPr>
            <p:ph idx="1"/>
          </p:nvPr>
        </p:nvSpPr>
        <p:spPr/>
        <p:txBody>
          <a:bodyPr/>
          <a:lstStyle/>
          <a:p>
            <a:pPr eaLnBrk="1" hangingPunct="1"/>
            <a:r>
              <a:rPr lang="en-US" altLang="zh-TW" b="1" dirty="0" smtClean="0">
                <a:solidFill>
                  <a:srgbClr val="7030A0"/>
                </a:solidFill>
              </a:rPr>
              <a:t>What purposes does early childhood education serve, and how do children make the transition to </a:t>
            </a:r>
            <a:r>
              <a:rPr lang="en-US" altLang="zh-TW" b="1" smtClean="0">
                <a:solidFill>
                  <a:srgbClr val="7030A0"/>
                </a:solidFill>
              </a:rPr>
              <a:t>kindergarten?</a:t>
            </a:r>
          </a:p>
          <a:p>
            <a:pPr marL="0" indent="0" eaLnBrk="1" hangingPunct="1">
              <a:buNone/>
            </a:pPr>
            <a:endParaRPr lang="en-US" altLang="zh-TW" b="1" dirty="0" smtClean="0">
              <a:solidFill>
                <a:srgbClr val="7030A0"/>
              </a:solidFill>
            </a:endParaRPr>
          </a:p>
          <a:p>
            <a:pPr eaLnBrk="1" hangingPunct="1"/>
            <a:r>
              <a:rPr lang="en-US" altLang="zh-TW" b="1" dirty="0" smtClean="0">
                <a:solidFill>
                  <a:srgbClr val="7030A0"/>
                </a:solidFill>
              </a:rPr>
              <a:t>What are the role of parent in rearing practices?</a:t>
            </a:r>
          </a:p>
          <a:p>
            <a:pPr eaLnBrk="1" hangingPunct="1">
              <a:buFont typeface="Arial" charset="0"/>
              <a:buNone/>
            </a:pPr>
            <a:endParaRPr lang="zh-TW" altLang="en-US" dirty="0" smtClean="0"/>
          </a:p>
        </p:txBody>
      </p:sp>
    </p:spTree>
    <p:extLst>
      <p:ext uri="{BB962C8B-B14F-4D97-AF65-F5344CB8AC3E}">
        <p14:creationId xmlns:p14="http://schemas.microsoft.com/office/powerpoint/2010/main" val="23694169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eaLnBrk="1" fontAlgn="auto" hangingPunct="1">
              <a:spcAft>
                <a:spcPts val="0"/>
              </a:spcAft>
              <a:defRPr/>
            </a:pPr>
            <a:r>
              <a:rPr lang="en-US" altLang="zh-TW" b="1" dirty="0" smtClean="0">
                <a:solidFill>
                  <a:srgbClr val="7030A0"/>
                </a:solidFill>
              </a:rPr>
              <a:t>Controversies and issues in early childhood education</a:t>
            </a:r>
            <a:endParaRPr lang="zh-TW" altLang="en-US" b="1" dirty="0">
              <a:solidFill>
                <a:srgbClr val="7030A0"/>
              </a:solidFill>
            </a:endParaRPr>
          </a:p>
        </p:txBody>
      </p:sp>
      <p:sp>
        <p:nvSpPr>
          <p:cNvPr id="31746" name="內容版面配置區 2"/>
          <p:cNvSpPr>
            <a:spLocks noGrp="1"/>
          </p:cNvSpPr>
          <p:nvPr>
            <p:ph idx="1"/>
          </p:nvPr>
        </p:nvSpPr>
        <p:spPr/>
        <p:txBody>
          <a:bodyPr/>
          <a:lstStyle/>
          <a:p>
            <a:pPr eaLnBrk="1" hangingPunct="1">
              <a:lnSpc>
                <a:spcPct val="90000"/>
              </a:lnSpc>
              <a:buFont typeface="Arial" charset="0"/>
              <a:buNone/>
            </a:pPr>
            <a:r>
              <a:rPr lang="en-US" altLang="zh-TW" b="1" u="sng" dirty="0" smtClean="0">
                <a:solidFill>
                  <a:srgbClr val="7030A0"/>
                </a:solidFill>
              </a:rPr>
              <a:t>Goals and types of preschools</a:t>
            </a:r>
          </a:p>
          <a:p>
            <a:pPr eaLnBrk="1" hangingPunct="1">
              <a:lnSpc>
                <a:spcPct val="90000"/>
              </a:lnSpc>
            </a:pPr>
            <a:r>
              <a:rPr lang="en-US" altLang="zh-TW" dirty="0" smtClean="0"/>
              <a:t>In some countries, such as China, preschools are expected to provide </a:t>
            </a:r>
            <a:r>
              <a:rPr lang="en-US" altLang="zh-TW" dirty="0" smtClean="0">
                <a:solidFill>
                  <a:srgbClr val="FF0000"/>
                </a:solidFill>
              </a:rPr>
              <a:t>academic preparation for schooling</a:t>
            </a:r>
            <a:r>
              <a:rPr lang="en-US" altLang="zh-TW" dirty="0" smtClean="0"/>
              <a:t>. In contrast, many preschools in the USA and many </a:t>
            </a:r>
            <a:r>
              <a:rPr lang="en-US" altLang="zh-TW" dirty="0" smtClean="0">
                <a:solidFill>
                  <a:srgbClr val="FF0000"/>
                </a:solidFill>
              </a:rPr>
              <a:t>other Western countries</a:t>
            </a:r>
            <a:r>
              <a:rPr lang="en-US" altLang="zh-TW" dirty="0" smtClean="0"/>
              <a:t> traditionally have followed a </a:t>
            </a:r>
            <a:r>
              <a:rPr lang="en-US" altLang="zh-TW" u="sng" dirty="0" smtClean="0">
                <a:solidFill>
                  <a:srgbClr val="7030A0"/>
                </a:solidFill>
              </a:rPr>
              <a:t>child-centered </a:t>
            </a:r>
            <a:r>
              <a:rPr lang="en-US" altLang="zh-TW" dirty="0" smtClean="0"/>
              <a:t>philosophy </a:t>
            </a:r>
            <a:r>
              <a:rPr lang="en-US" altLang="zh-TW" dirty="0" smtClean="0">
                <a:solidFill>
                  <a:srgbClr val="FF0000"/>
                </a:solidFill>
              </a:rPr>
              <a:t>stressing social and emotions growth</a:t>
            </a:r>
            <a:r>
              <a:rPr lang="en-US" altLang="zh-TW" dirty="0" smtClean="0"/>
              <a:t> in line with young children’s developmental needs. </a:t>
            </a:r>
            <a:endParaRPr lang="zh-TW" altLang="en-US" dirty="0" smtClean="0"/>
          </a:p>
        </p:txBody>
      </p:sp>
    </p:spTree>
    <p:extLst>
      <p:ext uri="{BB962C8B-B14F-4D97-AF65-F5344CB8AC3E}">
        <p14:creationId xmlns:p14="http://schemas.microsoft.com/office/powerpoint/2010/main" val="268419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標題 1"/>
          <p:cNvSpPr>
            <a:spLocks noGrp="1"/>
          </p:cNvSpPr>
          <p:nvPr>
            <p:ph type="title"/>
          </p:nvPr>
        </p:nvSpPr>
        <p:spPr/>
        <p:txBody>
          <a:bodyPr/>
          <a:lstStyle/>
          <a:p>
            <a:pPr eaLnBrk="1" hangingPunct="1"/>
            <a:r>
              <a:rPr lang="en-US" altLang="zh-TW" b="1" dirty="0" smtClean="0">
                <a:solidFill>
                  <a:srgbClr val="7030A0"/>
                </a:solidFill>
              </a:rPr>
              <a:t>Memory development</a:t>
            </a:r>
            <a:endParaRPr lang="zh-TW" altLang="en-US" b="1" dirty="0" smtClean="0">
              <a:solidFill>
                <a:srgbClr val="7030A0"/>
              </a:solidFill>
            </a:endParaRPr>
          </a:p>
        </p:txBody>
      </p:sp>
      <p:sp>
        <p:nvSpPr>
          <p:cNvPr id="20482" name="內容版面配置區 2"/>
          <p:cNvSpPr>
            <a:spLocks noGrp="1"/>
          </p:cNvSpPr>
          <p:nvPr>
            <p:ph idx="1"/>
          </p:nvPr>
        </p:nvSpPr>
        <p:spPr/>
        <p:txBody>
          <a:bodyPr/>
          <a:lstStyle/>
          <a:p>
            <a:pPr eaLnBrk="1" hangingPunct="1">
              <a:buFont typeface="Arial" charset="0"/>
              <a:buNone/>
            </a:pPr>
            <a:r>
              <a:rPr lang="en-US" altLang="zh-TW" u="sng" dirty="0" smtClean="0"/>
              <a:t>Basic processes and capabilities</a:t>
            </a:r>
          </a:p>
          <a:p>
            <a:pPr eaLnBrk="1" hangingPunct="1"/>
            <a:r>
              <a:rPr lang="en-US" altLang="zh-TW" dirty="0" smtClean="0"/>
              <a:t>Information processing theorists think of memory as a filing system that has 3 steps:</a:t>
            </a:r>
          </a:p>
          <a:p>
            <a:pPr eaLnBrk="1" hangingPunct="1"/>
            <a:r>
              <a:rPr lang="en-US" altLang="zh-TW" i="1" u="sng" dirty="0" smtClean="0">
                <a:solidFill>
                  <a:srgbClr val="FF0000"/>
                </a:solidFill>
              </a:rPr>
              <a:t>Encoding</a:t>
            </a:r>
            <a:r>
              <a:rPr lang="en-US" altLang="zh-TW" i="1" u="sng" dirty="0" smtClean="0"/>
              <a:t> </a:t>
            </a:r>
            <a:r>
              <a:rPr lang="en-US" altLang="zh-TW" dirty="0" smtClean="0"/>
              <a:t>is like putting information in a folder to be filed in memory; it attaches a code, or label to the information so that it will be easier to find when needed.</a:t>
            </a:r>
            <a:endParaRPr lang="zh-TW" altLang="en-US"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eaLnBrk="1" fontAlgn="auto" hangingPunct="1">
              <a:spcAft>
                <a:spcPts val="0"/>
              </a:spcAft>
              <a:defRPr/>
            </a:pPr>
            <a:r>
              <a:rPr lang="en-US" altLang="zh-TW" b="1" dirty="0" smtClean="0">
                <a:solidFill>
                  <a:srgbClr val="7030A0"/>
                </a:solidFill>
              </a:rPr>
              <a:t>Controversies and issues in early childhood education</a:t>
            </a:r>
            <a:endParaRPr lang="zh-TW" altLang="en-US" b="1" dirty="0">
              <a:solidFill>
                <a:srgbClr val="7030A0"/>
              </a:solidFill>
            </a:endParaRPr>
          </a:p>
        </p:txBody>
      </p:sp>
      <p:sp>
        <p:nvSpPr>
          <p:cNvPr id="33794" name="內容版面配置區 2"/>
          <p:cNvSpPr>
            <a:spLocks noGrp="1"/>
          </p:cNvSpPr>
          <p:nvPr>
            <p:ph idx="1"/>
          </p:nvPr>
        </p:nvSpPr>
        <p:spPr/>
        <p:txBody>
          <a:bodyPr/>
          <a:lstStyle/>
          <a:p>
            <a:pPr eaLnBrk="1" hangingPunct="1">
              <a:buFont typeface="Arial" charset="0"/>
              <a:buNone/>
            </a:pPr>
            <a:r>
              <a:rPr lang="en-US" altLang="zh-TW" u="sng" smtClean="0"/>
              <a:t>The child in kindergarten</a:t>
            </a:r>
          </a:p>
          <a:p>
            <a:pPr eaLnBrk="1" hangingPunct="1"/>
            <a:r>
              <a:rPr lang="en-US" altLang="zh-TW" smtClean="0"/>
              <a:t>Many children today attend full-day kindergarten. </a:t>
            </a:r>
            <a:r>
              <a:rPr lang="en-US" altLang="zh-TW" smtClean="0">
                <a:solidFill>
                  <a:srgbClr val="FF0000"/>
                </a:solidFill>
              </a:rPr>
              <a:t>Success in kindergarten depends largely on emotional and social adjustment and pre-kindergarten preparation</a:t>
            </a:r>
            <a:endParaRPr lang="zh-TW" altLang="en-US" smtClean="0">
              <a:solidFill>
                <a:srgbClr val="FF0000"/>
              </a:solidFill>
            </a:endParaRPr>
          </a:p>
        </p:txBody>
      </p:sp>
    </p:spTree>
    <p:extLst>
      <p:ext uri="{BB962C8B-B14F-4D97-AF65-F5344CB8AC3E}">
        <p14:creationId xmlns:p14="http://schemas.microsoft.com/office/powerpoint/2010/main" val="191919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標題 1"/>
          <p:cNvSpPr>
            <a:spLocks noGrp="1"/>
          </p:cNvSpPr>
          <p:nvPr>
            <p:ph type="title"/>
          </p:nvPr>
        </p:nvSpPr>
        <p:spPr/>
        <p:txBody>
          <a:bodyPr/>
          <a:lstStyle/>
          <a:p>
            <a:pPr eaLnBrk="1" hangingPunct="1"/>
            <a:endParaRPr lang="zh-TW" altLang="en-US" smtClean="0"/>
          </a:p>
        </p:txBody>
      </p:sp>
      <p:sp>
        <p:nvSpPr>
          <p:cNvPr id="21506" name="內容版面配置區 2"/>
          <p:cNvSpPr>
            <a:spLocks noGrp="1"/>
          </p:cNvSpPr>
          <p:nvPr>
            <p:ph idx="1"/>
          </p:nvPr>
        </p:nvSpPr>
        <p:spPr/>
        <p:txBody>
          <a:bodyPr/>
          <a:lstStyle/>
          <a:p>
            <a:pPr eaLnBrk="1" hangingPunct="1"/>
            <a:r>
              <a:rPr lang="en-US" altLang="zh-TW" i="1" u="sng" smtClean="0">
                <a:solidFill>
                  <a:srgbClr val="FF0000"/>
                </a:solidFill>
              </a:rPr>
              <a:t>Storage</a:t>
            </a:r>
            <a:r>
              <a:rPr lang="en-US" altLang="zh-TW" smtClean="0"/>
              <a:t> is putting the folder away in the filing cabinet</a:t>
            </a:r>
          </a:p>
          <a:p>
            <a:pPr eaLnBrk="1" hangingPunct="1"/>
            <a:r>
              <a:rPr lang="en-US" altLang="zh-TW" i="1" u="sng" smtClean="0">
                <a:solidFill>
                  <a:srgbClr val="FF0000"/>
                </a:solidFill>
              </a:rPr>
              <a:t>Retrieval</a:t>
            </a:r>
            <a:r>
              <a:rPr lang="en-US" altLang="zh-TW" smtClean="0"/>
              <a:t> occurs when information is needed; the child then searches for the file and takes it out. </a:t>
            </a:r>
          </a:p>
          <a:p>
            <a:pPr eaLnBrk="1" hangingPunct="1"/>
            <a:r>
              <a:rPr lang="en-US" altLang="zh-TW" smtClean="0"/>
              <a:t>Difficulties in any of these processes can interfere with efficiency.</a:t>
            </a:r>
            <a:endParaRPr lang="zh-TW" alt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標題 1"/>
          <p:cNvSpPr>
            <a:spLocks noGrp="1"/>
          </p:cNvSpPr>
          <p:nvPr>
            <p:ph type="title"/>
          </p:nvPr>
        </p:nvSpPr>
        <p:spPr/>
        <p:txBody>
          <a:bodyPr/>
          <a:lstStyle/>
          <a:p>
            <a:pPr eaLnBrk="1" hangingPunct="1"/>
            <a:r>
              <a:rPr lang="en-US" altLang="zh-TW" b="1" dirty="0" smtClean="0">
                <a:solidFill>
                  <a:srgbClr val="7030A0"/>
                </a:solidFill>
              </a:rPr>
              <a:t>Intelligence </a:t>
            </a:r>
            <a:endParaRPr lang="zh-TW" altLang="en-US" b="1" dirty="0" smtClean="0">
              <a:solidFill>
                <a:srgbClr val="7030A0"/>
              </a:solidFill>
            </a:endParaRPr>
          </a:p>
        </p:txBody>
      </p:sp>
      <p:sp>
        <p:nvSpPr>
          <p:cNvPr id="22530" name="內容版面配置區 2"/>
          <p:cNvSpPr>
            <a:spLocks noGrp="1"/>
          </p:cNvSpPr>
          <p:nvPr>
            <p:ph idx="1"/>
          </p:nvPr>
        </p:nvSpPr>
        <p:spPr/>
        <p:txBody>
          <a:bodyPr/>
          <a:lstStyle/>
          <a:p>
            <a:pPr eaLnBrk="1" hangingPunct="1">
              <a:lnSpc>
                <a:spcPct val="90000"/>
              </a:lnSpc>
            </a:pPr>
            <a:r>
              <a:rPr lang="en-US" altLang="zh-TW" sz="3000" dirty="0" smtClean="0"/>
              <a:t>The 2 most commonly used individual tests for preschoolers are the </a:t>
            </a:r>
            <a:r>
              <a:rPr lang="en-US" altLang="zh-TW" sz="3000" dirty="0" err="1" smtClean="0"/>
              <a:t>Standford-Binet</a:t>
            </a:r>
            <a:r>
              <a:rPr lang="en-US" altLang="zh-TW" sz="3000" dirty="0" smtClean="0"/>
              <a:t> Intelligence Scales and the Wechsler Preschool and Primary Scale of Intelligence</a:t>
            </a:r>
          </a:p>
          <a:p>
            <a:pPr eaLnBrk="1" hangingPunct="1">
              <a:lnSpc>
                <a:spcPct val="90000"/>
              </a:lnSpc>
            </a:pPr>
            <a:r>
              <a:rPr lang="en-US" altLang="zh-TW" sz="3000" i="1" u="sng" dirty="0" smtClean="0">
                <a:solidFill>
                  <a:srgbClr val="FF0000"/>
                </a:solidFill>
              </a:rPr>
              <a:t>The </a:t>
            </a:r>
            <a:r>
              <a:rPr lang="en-US" altLang="zh-TW" sz="3000" i="1" u="sng" dirty="0" err="1" smtClean="0">
                <a:solidFill>
                  <a:srgbClr val="FF0000"/>
                </a:solidFill>
              </a:rPr>
              <a:t>Standford-Binet</a:t>
            </a:r>
            <a:r>
              <a:rPr lang="en-US" altLang="zh-TW" sz="3000" i="1" u="sng" dirty="0" smtClean="0">
                <a:solidFill>
                  <a:srgbClr val="FF0000"/>
                </a:solidFill>
              </a:rPr>
              <a:t> Intelligence Scales</a:t>
            </a:r>
            <a:r>
              <a:rPr lang="zh-TW" altLang="en-US" sz="3000" i="1" u="sng" dirty="0" smtClean="0">
                <a:solidFill>
                  <a:srgbClr val="FF0000"/>
                </a:solidFill>
              </a:rPr>
              <a:t> </a:t>
            </a:r>
            <a:r>
              <a:rPr lang="en-US" altLang="zh-TW" sz="3000" dirty="0" smtClean="0"/>
              <a:t>are used for ages 2 and up and take 45 – 60 minutes. The child is asked to define words, string beads</a:t>
            </a:r>
            <a:r>
              <a:rPr lang="zh-TW" altLang="en-US" sz="3000" dirty="0" smtClean="0"/>
              <a:t> </a:t>
            </a:r>
            <a:r>
              <a:rPr lang="en-US" altLang="zh-TW" sz="3000" dirty="0" smtClean="0"/>
              <a:t>(</a:t>
            </a:r>
            <a:r>
              <a:rPr lang="zh-TW" altLang="en-US" sz="3000" dirty="0" smtClean="0"/>
              <a:t>串珠仔</a:t>
            </a:r>
            <a:r>
              <a:rPr lang="en-US" altLang="zh-TW" sz="3000" dirty="0" smtClean="0"/>
              <a:t>), build with blocks(</a:t>
            </a:r>
            <a:r>
              <a:rPr lang="zh-TW" altLang="en-US" sz="3000" dirty="0" smtClean="0"/>
              <a:t>砌</a:t>
            </a:r>
            <a:r>
              <a:rPr lang="zh-HK" altLang="en-US" sz="2800" dirty="0" smtClean="0"/>
              <a:t>積木</a:t>
            </a:r>
            <a:r>
              <a:rPr lang="en-US" altLang="zh-TW" sz="2800" dirty="0" smtClean="0"/>
              <a:t>)</a:t>
            </a:r>
            <a:r>
              <a:rPr lang="en-US" altLang="zh-TW" sz="3000" dirty="0" smtClean="0"/>
              <a:t>, identify the missing parts of a picture, trace mazes(</a:t>
            </a:r>
            <a:r>
              <a:rPr lang="zh-HK" altLang="en-US" sz="2800" dirty="0" smtClean="0"/>
              <a:t>迷宮</a:t>
            </a:r>
            <a:r>
              <a:rPr lang="en-US" altLang="zh-TW" sz="2800" dirty="0" smtClean="0"/>
              <a:t>)</a:t>
            </a:r>
            <a:r>
              <a:rPr lang="en-US" altLang="zh-TW" sz="3000" dirty="0" smtClean="0"/>
              <a:t>, and show an understanding of numbers.</a:t>
            </a:r>
            <a:endParaRPr lang="zh-TW" altLang="en-US" sz="3000" dirty="0" smtClean="0"/>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TotalTime>
  <Words>4144</Words>
  <Application>Microsoft Office PowerPoint</Application>
  <PresentationFormat>如螢幕大小 (4:3)</PresentationFormat>
  <Paragraphs>434</Paragraphs>
  <Slides>70</Slides>
  <Notes>0</Notes>
  <HiddenSlides>0</HiddenSlides>
  <MMClips>0</MMClips>
  <ScaleCrop>false</ScaleCrop>
  <HeadingPairs>
    <vt:vector size="4" baseType="variant">
      <vt:variant>
        <vt:lpstr>佈景主題</vt:lpstr>
      </vt:variant>
      <vt:variant>
        <vt:i4>1</vt:i4>
      </vt:variant>
      <vt:variant>
        <vt:lpstr>投影片標題</vt:lpstr>
      </vt:variant>
      <vt:variant>
        <vt:i4>70</vt:i4>
      </vt:variant>
    </vt:vector>
  </HeadingPairs>
  <TitlesOfParts>
    <vt:vector size="71" baseType="lpstr">
      <vt:lpstr>Office 佈景主題</vt:lpstr>
      <vt:lpstr>Human Growth and Social Environment</vt:lpstr>
      <vt:lpstr>1. Physical development</vt:lpstr>
      <vt:lpstr>Sleep patterns and problems</vt:lpstr>
      <vt:lpstr>Brain development</vt:lpstr>
      <vt:lpstr>Motor (運動神經的) skills</vt:lpstr>
      <vt:lpstr>2. Cognitive development</vt:lpstr>
      <vt:lpstr>Memory development</vt:lpstr>
      <vt:lpstr>PowerPoint 簡報</vt:lpstr>
      <vt:lpstr>Intelligence </vt:lpstr>
      <vt:lpstr>PowerPoint 簡報</vt:lpstr>
      <vt:lpstr>Influences on measured intelligence</vt:lpstr>
      <vt:lpstr>PowerPoint 簡報</vt:lpstr>
      <vt:lpstr>Language development</vt:lpstr>
      <vt:lpstr>PowerPoint 簡報</vt:lpstr>
      <vt:lpstr>PowerPoint 簡報</vt:lpstr>
      <vt:lpstr>Moral Development</vt:lpstr>
      <vt:lpstr>Piaget’s view of moral development</vt:lpstr>
      <vt:lpstr>Piaget’s view of moral development</vt:lpstr>
      <vt:lpstr>Social learning approach to morality</vt:lpstr>
      <vt:lpstr>Aggression and Violence</vt:lpstr>
      <vt:lpstr>Aggression and Violence</vt:lpstr>
      <vt:lpstr>Aggression and Violence</vt:lpstr>
      <vt:lpstr>Social learning approaches to aggression</vt:lpstr>
      <vt:lpstr>Viewing violence on TV</vt:lpstr>
      <vt:lpstr>Cognitive approaches to aggression</vt:lpstr>
      <vt:lpstr>Means to reduce aggression</vt:lpstr>
      <vt:lpstr>Question for reflection</vt:lpstr>
      <vt:lpstr>3. Social Development</vt:lpstr>
      <vt:lpstr>Psychoanalytic Theory – Freud</vt:lpstr>
      <vt:lpstr>Psychosocial Development – Erikson</vt:lpstr>
      <vt:lpstr>Initiative-versus-guilt stage</vt:lpstr>
      <vt:lpstr>Psycho-social development  in early childhood</vt:lpstr>
      <vt:lpstr>PowerPoint 簡報</vt:lpstr>
      <vt:lpstr>Understanding and regulating emotions</vt:lpstr>
      <vt:lpstr>Understanding conflicting emotions</vt:lpstr>
      <vt:lpstr>Understanding emotions directed toward the self</vt:lpstr>
      <vt:lpstr>PowerPoint 簡報</vt:lpstr>
      <vt:lpstr>4. Gender Identity - Play</vt:lpstr>
      <vt:lpstr>Gender Identity - Traits</vt:lpstr>
      <vt:lpstr>Cognitive Approaches</vt:lpstr>
      <vt:lpstr>Social Learning Approaches</vt:lpstr>
      <vt:lpstr>Mass Media Portrait</vt:lpstr>
      <vt:lpstr>PowerPoint 簡報</vt:lpstr>
      <vt:lpstr>Perspectives on gender development </vt:lpstr>
      <vt:lpstr>PowerPoint 簡報</vt:lpstr>
      <vt:lpstr>5 perspectives on gender development</vt:lpstr>
      <vt:lpstr>The Development of Friendships  親子遊戲 - YouTube </vt:lpstr>
      <vt:lpstr>PowerPoint 簡報</vt:lpstr>
      <vt:lpstr>PowerPoint 簡報</vt:lpstr>
      <vt:lpstr>PowerPoint 簡報</vt:lpstr>
      <vt:lpstr>PowerPoint 簡報</vt:lpstr>
      <vt:lpstr>How gender influences play</vt:lpstr>
      <vt:lpstr>PowerPoint 簡報</vt:lpstr>
      <vt:lpstr>6. Parenting </vt:lpstr>
      <vt:lpstr>Forms of Discipline</vt:lpstr>
      <vt:lpstr>Forms of Discipline</vt:lpstr>
      <vt:lpstr>Forms of discipline</vt:lpstr>
      <vt:lpstr>PowerPoint 簡報</vt:lpstr>
      <vt:lpstr>PowerPoint 簡報</vt:lpstr>
      <vt:lpstr>Parenting styles</vt:lpstr>
      <vt:lpstr>Parenting Styles</vt:lpstr>
      <vt:lpstr>Parenting Styles</vt:lpstr>
      <vt:lpstr>Parenting Styles</vt:lpstr>
      <vt:lpstr>Authoritative parents</vt:lpstr>
      <vt:lpstr>Uninvolved /Neglectful Parents</vt:lpstr>
      <vt:lpstr>The 3 Parenting Styles Model</vt:lpstr>
      <vt:lpstr>Special behavioral concerns</vt:lpstr>
      <vt:lpstr>7. Controversies and issues in early childhood education</vt:lpstr>
      <vt:lpstr>Controversies and issues in early childhood education</vt:lpstr>
      <vt:lpstr>Controversies and issues in early childhood education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growth and Social Environment</dc:title>
  <dc:creator>cat</dc:creator>
  <cp:lastModifiedBy>SW</cp:lastModifiedBy>
  <cp:revision>131</cp:revision>
  <dcterms:created xsi:type="dcterms:W3CDTF">2011-09-08T14:31:25Z</dcterms:created>
  <dcterms:modified xsi:type="dcterms:W3CDTF">2013-10-21T07:23:07Z</dcterms:modified>
</cp:coreProperties>
</file>