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308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7" r:id="rId13"/>
    <p:sldId id="276" r:id="rId14"/>
    <p:sldId id="277" r:id="rId15"/>
    <p:sldId id="268" r:id="rId16"/>
    <p:sldId id="269" r:id="rId17"/>
    <p:sldId id="270" r:id="rId18"/>
    <p:sldId id="271" r:id="rId19"/>
    <p:sldId id="272" r:id="rId20"/>
    <p:sldId id="355" r:id="rId21"/>
    <p:sldId id="273" r:id="rId22"/>
    <p:sldId id="274" r:id="rId23"/>
    <p:sldId id="275" r:id="rId24"/>
    <p:sldId id="278" r:id="rId25"/>
    <p:sldId id="309" r:id="rId26"/>
    <p:sldId id="284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26" r:id="rId43"/>
    <p:sldId id="327" r:id="rId44"/>
    <p:sldId id="328" r:id="rId45"/>
    <p:sldId id="336" r:id="rId46"/>
    <p:sldId id="337" r:id="rId47"/>
    <p:sldId id="338" r:id="rId48"/>
    <p:sldId id="339" r:id="rId49"/>
    <p:sldId id="329" r:id="rId50"/>
    <p:sldId id="330" r:id="rId51"/>
    <p:sldId id="331" r:id="rId52"/>
    <p:sldId id="332" r:id="rId53"/>
    <p:sldId id="333" r:id="rId54"/>
    <p:sldId id="340" r:id="rId55"/>
    <p:sldId id="341" r:id="rId56"/>
    <p:sldId id="299" r:id="rId57"/>
    <p:sldId id="343" r:id="rId58"/>
    <p:sldId id="300" r:id="rId59"/>
    <p:sldId id="346" r:id="rId60"/>
    <p:sldId id="344" r:id="rId61"/>
    <p:sldId id="345" r:id="rId62"/>
    <p:sldId id="347" r:id="rId63"/>
    <p:sldId id="352" r:id="rId64"/>
    <p:sldId id="353" r:id="rId65"/>
    <p:sldId id="354" r:id="rId66"/>
    <p:sldId id="348" r:id="rId67"/>
    <p:sldId id="349" r:id="rId68"/>
    <p:sldId id="350" r:id="rId69"/>
    <p:sldId id="351" r:id="rId70"/>
    <p:sldId id="303" r:id="rId71"/>
    <p:sldId id="304" r:id="rId72"/>
    <p:sldId id="306" r:id="rId73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C4184C-2D0E-4256-BECD-3AEADB7830F6}" type="datetimeFigureOut">
              <a:rPr lang="zh-TW" altLang="en-US"/>
              <a:pPr>
                <a:defRPr/>
              </a:pPr>
              <a:t>2013/10/15</a:t>
            </a:fld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DCB952-947F-43F8-BC4F-2CA9171B70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046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0DD6-3017-4585-88F9-55BB02C54DDE}" type="datetime1">
              <a:rPr lang="zh-TW" altLang="en-US"/>
              <a:pPr>
                <a:defRPr/>
              </a:pPr>
              <a:t>2013/10/15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8EC90-4554-4F83-99F8-BB8D67D8CA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51F8F-91CD-4858-B4B3-B1DF62952FC9}" type="datetime1">
              <a:rPr lang="zh-TW" altLang="en-US"/>
              <a:pPr>
                <a:defRPr/>
              </a:pPr>
              <a:t>2013/10/15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A7C16-52C3-4B7A-B8C7-A8CE5055AD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AD42-D18F-4000-AE36-0C82E06B08C1}" type="datetime1">
              <a:rPr lang="zh-TW" altLang="en-US"/>
              <a:pPr>
                <a:defRPr/>
              </a:pPr>
              <a:t>2013/10/15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EF78-2BF0-4DF6-9B8F-F25958DAE7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40DA-3AFD-4A25-94FC-38C0161AEAA7}" type="datetime1">
              <a:rPr lang="zh-TW" altLang="en-US"/>
              <a:pPr>
                <a:defRPr/>
              </a:pPr>
              <a:t>2013/10/15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27F22-37EC-4C5D-BE03-2399D055D5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2BE2-3936-403C-BEDE-42BB290EF88E}" type="datetime1">
              <a:rPr lang="zh-TW" altLang="en-US"/>
              <a:pPr>
                <a:defRPr/>
              </a:pPr>
              <a:t>2013/10/15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8CA5-99C0-47B4-9F60-16728492F9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F44BA-3BB0-4322-B499-F9F24F669D8E}" type="datetime1">
              <a:rPr lang="zh-TW" altLang="en-US"/>
              <a:pPr>
                <a:defRPr/>
              </a:pPr>
              <a:t>2013/10/15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D89F-8B2D-46F6-A66E-4CA8A4D8F5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A847-C5D2-4B88-8C56-B2AE32FC176E}" type="datetime1">
              <a:rPr lang="zh-TW" altLang="en-US"/>
              <a:pPr>
                <a:defRPr/>
              </a:pPr>
              <a:t>2013/10/15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A5550-924E-42BF-8BF8-559733C896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2FE5-2092-4F41-ABD2-293EE61C78F5}" type="datetime1">
              <a:rPr lang="zh-TW" altLang="en-US"/>
              <a:pPr>
                <a:defRPr/>
              </a:pPr>
              <a:t>2013/10/15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16EE-A30F-4CEB-8AF5-38A44B2BDF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E6BD-11ED-4146-9EB9-1ED325D6F07F}" type="datetime1">
              <a:rPr lang="zh-TW" altLang="en-US"/>
              <a:pPr>
                <a:defRPr/>
              </a:pPr>
              <a:t>2013/10/15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348D-C503-4DA1-9905-FA6EBA38BE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B2991-5593-4DE3-B8E9-E68F75294DE4}" type="datetime1">
              <a:rPr lang="zh-TW" altLang="en-US"/>
              <a:pPr>
                <a:defRPr/>
              </a:pPr>
              <a:t>2013/10/15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32345-C76E-436B-B3F9-B08A3BD39E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0DD29-3DF5-439F-A08A-66E9252BD464}" type="datetime1">
              <a:rPr lang="zh-TW" altLang="en-US"/>
              <a:pPr>
                <a:defRPr/>
              </a:pPr>
              <a:t>2013/10/15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3E8F-B068-484F-9D93-C67241554A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D7FBB4-F59A-4100-B2AA-7D7FA83DA5AF}" type="datetime1">
              <a:rPr lang="zh-TW" altLang="en-US"/>
              <a:pPr>
                <a:defRPr/>
              </a:pPr>
              <a:t>2013/10/15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2D10A4-274C-4291-99F7-C32D415CE0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H7Gas4W2Ls" TargetMode="External"/><Relationship Id="rId2" Type="http://schemas.openxmlformats.org/officeDocument/2006/relationships/hyperlink" Target="http://www.youtube.com/watch?v=Ia4HE5NSXEw&amp;feature=related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kxDXgF2Tmw&amp;feature=relmfu" TargetMode="External"/><Relationship Id="rId2" Type="http://schemas.openxmlformats.org/officeDocument/2006/relationships/hyperlink" Target="http://www.youtube.com/watch?v=U58cykZdObs&amp;feature=related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12FD-E6AC-4E13-AE47-34E27A5AC40B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14338" name="標題 1"/>
          <p:cNvSpPr>
            <a:spLocks noGrp="1"/>
          </p:cNvSpPr>
          <p:nvPr>
            <p:ph type="ctrTitle"/>
          </p:nvPr>
        </p:nvSpPr>
        <p:spPr>
          <a:xfrm>
            <a:off x="684213" y="14128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7030A0"/>
                </a:solidFill>
              </a:rPr>
              <a:t>Human Growth and Social Environment</a:t>
            </a:r>
            <a:endParaRPr lang="zh-TW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14339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sz="3400" b="1" dirty="0" smtClean="0">
                <a:solidFill>
                  <a:srgbClr val="7030A0"/>
                </a:solidFill>
              </a:rPr>
              <a:t>Lecture 3 – Developmental stage (From pregnancy to infancy</a:t>
            </a:r>
            <a:r>
              <a:rPr lang="en-US" altLang="zh-TW" sz="3400" dirty="0" smtClean="0">
                <a:solidFill>
                  <a:srgbClr val="898989"/>
                </a:solidFill>
              </a:rPr>
              <a:t>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AD61A-217F-4A80-942B-B826D0CDC46F}" type="slidenum">
              <a:rPr lang="zh-TW" altLang="en-US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u="sng" dirty="0" smtClean="0">
                <a:solidFill>
                  <a:srgbClr val="7030A0"/>
                </a:solidFill>
              </a:rPr>
              <a:t>Temperament </a:t>
            </a:r>
            <a:r>
              <a:rPr lang="en-US" altLang="zh-TW" sz="2800" u="sng" dirty="0" smtClean="0">
                <a:solidFill>
                  <a:srgbClr val="7030A0"/>
                </a:solidFill>
              </a:rPr>
              <a:t>(</a:t>
            </a:r>
            <a:r>
              <a:rPr lang="zh-TW" altLang="en-US" sz="2800" u="sng" dirty="0" smtClean="0">
                <a:solidFill>
                  <a:srgbClr val="7030A0"/>
                </a:solidFill>
              </a:rPr>
              <a:t>性情</a:t>
            </a:r>
            <a:r>
              <a:rPr lang="en-US" altLang="zh-TW" sz="2800" dirty="0" smtClean="0">
                <a:solidFill>
                  <a:srgbClr val="7030A0"/>
                </a:solidFill>
              </a:rPr>
              <a:t>)</a:t>
            </a:r>
            <a:endParaRPr lang="en-US" altLang="zh-TW" sz="2800" u="sng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en-US" altLang="zh-TW" dirty="0" smtClean="0"/>
              <a:t>An aspects of personality, is a person’s characteristic </a:t>
            </a:r>
            <a:r>
              <a:rPr lang="en-US" altLang="zh-TW" dirty="0" smtClean="0">
                <a:solidFill>
                  <a:srgbClr val="FF0000"/>
                </a:solidFill>
              </a:rPr>
              <a:t>way of approaching and reacting to situations</a:t>
            </a:r>
            <a:r>
              <a:rPr lang="en-US" altLang="zh-TW" dirty="0" smtClean="0"/>
              <a:t>.</a:t>
            </a:r>
          </a:p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Siblings (</a:t>
            </a:r>
            <a:r>
              <a:rPr lang="zh-TW" altLang="en-US" dirty="0" smtClean="0">
                <a:solidFill>
                  <a:srgbClr val="FF0000"/>
                </a:solidFill>
              </a:rPr>
              <a:t>兄弟姊妹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tend to be similar in temperament</a:t>
            </a:r>
            <a:r>
              <a:rPr lang="en-US" altLang="zh-TW" dirty="0" smtClean="0"/>
              <a:t>, though parents often see them as more different than they actually are. 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33B87-4B85-453E-9C10-D363CDFD1D69}" type="slidenum">
              <a:rPr lang="zh-TW" altLang="en-US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altLang="zh-TW" sz="5400" b="1" dirty="0" smtClean="0"/>
          </a:p>
          <a:p>
            <a:pPr algn="ctr">
              <a:buFont typeface="Arial" charset="0"/>
              <a:buNone/>
            </a:pPr>
            <a:r>
              <a:rPr lang="en-US" altLang="zh-TW" sz="5400" b="1" dirty="0" smtClean="0"/>
              <a:t>Prenatal</a:t>
            </a:r>
            <a:r>
              <a:rPr lang="zh-TW" altLang="en-US" sz="5400" b="1" dirty="0" smtClean="0"/>
              <a:t> </a:t>
            </a:r>
            <a:r>
              <a:rPr lang="en-US" altLang="zh-TW" sz="5400" b="1" dirty="0" smtClean="0"/>
              <a:t>(</a:t>
            </a:r>
            <a:r>
              <a:rPr lang="zh-TW" altLang="en-US" sz="5400" b="1" dirty="0" smtClean="0"/>
              <a:t>產前期</a:t>
            </a:r>
            <a:r>
              <a:rPr lang="en-US" altLang="zh-TW" sz="5400" b="1" dirty="0" smtClean="0"/>
              <a:t>)</a:t>
            </a:r>
            <a:endParaRPr lang="zh-TW" altLang="en-US" sz="5400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C6E8D-8B50-47CA-9350-DD2925BEE041}" type="slidenum">
              <a:rPr lang="zh-TW" altLang="en-US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7030A0"/>
                </a:solidFill>
              </a:rPr>
              <a:t>Stages of prenatal development</a:t>
            </a:r>
            <a:endParaRPr lang="zh-TW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 smtClean="0">
                <a:solidFill>
                  <a:srgbClr val="FF0000"/>
                </a:solidFill>
              </a:rPr>
              <a:t>Germina</a:t>
            </a:r>
            <a:r>
              <a:rPr lang="en-US" altLang="zh-TW" dirty="0" smtClean="0">
                <a:solidFill>
                  <a:srgbClr val="FF0000"/>
                </a:solidFill>
              </a:rPr>
              <a:t> stage</a:t>
            </a:r>
            <a:r>
              <a:rPr lang="en-US" altLang="zh-TW" dirty="0" smtClean="0"/>
              <a:t> (Fertilization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授精</a:t>
            </a:r>
            <a:r>
              <a:rPr lang="en-US" altLang="zh-TW" dirty="0" smtClean="0">
                <a:solidFill>
                  <a:srgbClr val="FF0000"/>
                </a:solidFill>
              </a:rPr>
              <a:t>) </a:t>
            </a:r>
            <a:r>
              <a:rPr lang="en-US" altLang="zh-TW" dirty="0" smtClean="0"/>
              <a:t>to 2 weeks)</a:t>
            </a:r>
          </a:p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Embryonic (</a:t>
            </a:r>
            <a:r>
              <a:rPr lang="zh-HK" altLang="en-US" dirty="0" smtClean="0">
                <a:solidFill>
                  <a:srgbClr val="FF0000"/>
                </a:solidFill>
              </a:rPr>
              <a:t>胚芽</a:t>
            </a:r>
            <a:r>
              <a:rPr lang="en-US" altLang="zh-TW" dirty="0" smtClean="0">
                <a:solidFill>
                  <a:srgbClr val="FF0000"/>
                </a:solidFill>
              </a:rPr>
              <a:t>)stage</a:t>
            </a:r>
            <a:r>
              <a:rPr lang="en-US" altLang="zh-TW" dirty="0" smtClean="0"/>
              <a:t> (2 to 8 weeks)</a:t>
            </a:r>
          </a:p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Fetal stage(</a:t>
            </a:r>
            <a:r>
              <a:rPr lang="zh-TW" altLang="en-US" dirty="0" smtClean="0">
                <a:solidFill>
                  <a:srgbClr val="FF0000"/>
                </a:solidFill>
              </a:rPr>
              <a:t>胎兒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(8 weeks to birth)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9564A-522B-4CF6-86FE-4D5DF90E4D8C}" type="slidenum">
              <a:rPr lang="zh-TW" altLang="en-US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>
                <a:solidFill>
                  <a:srgbClr val="7030A0"/>
                </a:solidFill>
              </a:rPr>
              <a:t>Teratogens and Timing of Their Effects on Prenatal Development</a:t>
            </a:r>
            <a:endParaRPr lang="zh-TW" altLang="en-US" sz="4000" b="1" dirty="0" smtClean="0">
              <a:solidFill>
                <a:srgbClr val="7030A0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endParaRPr lang="en-US" altLang="zh-TW" b="1" smtClean="0"/>
          </a:p>
          <a:p>
            <a:endParaRPr lang="en-US" altLang="zh-TW" b="1" smtClean="0"/>
          </a:p>
          <a:p>
            <a:r>
              <a:rPr lang="en-US" altLang="zh-TW" smtClean="0">
                <a:solidFill>
                  <a:srgbClr val="FF0000"/>
                </a:solidFill>
              </a:rPr>
              <a:t>Teratogen</a:t>
            </a:r>
            <a:r>
              <a:rPr lang="en-US" altLang="zh-TW" smtClean="0"/>
              <a:t> </a:t>
            </a:r>
            <a:r>
              <a:rPr lang="en-US" altLang="zh-TW" sz="2800" smtClean="0"/>
              <a:t>(</a:t>
            </a:r>
            <a:r>
              <a:rPr lang="zh-TW" altLang="en-US" sz="2800" smtClean="0"/>
              <a:t>畸胎原</a:t>
            </a:r>
            <a:r>
              <a:rPr lang="en-US" altLang="zh-TW" sz="2800" smtClean="0"/>
              <a:t>):</a:t>
            </a:r>
            <a:r>
              <a:rPr lang="en-US" altLang="zh-TW" smtClean="0"/>
              <a:t> any agent that causes birth defects</a:t>
            </a:r>
            <a:endParaRPr lang="zh-TW" alt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51CA9-CAB6-4077-ADC3-82CD30565F26}" type="slidenum">
              <a:rPr lang="zh-TW" altLang="en-US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endParaRPr lang="zh-TW" altLang="en-US" sz="4000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85800" y="2359025"/>
            <a:ext cx="1600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TW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Most serious damage from  teratogens in first    2-8 wks</a:t>
            </a:r>
            <a:endParaRPr lang="en-US" altLang="zh-TW" sz="2400" b="1">
              <a:latin typeface="Times New Roman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62000" y="1216025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Times New Roman" pitchFamily="18" charset="0"/>
              </a:rPr>
              <a:t> </a:t>
            </a:r>
            <a:r>
              <a:rPr lang="en-US" altLang="zh-TW" sz="2400" b="1">
                <a:latin typeface="Times New Roman" pitchFamily="18" charset="0"/>
              </a:rPr>
              <a:t>Zygote       Embryonic period (wks)       Fetal Period (wks)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914400" y="5635625"/>
            <a:ext cx="381000" cy="228600"/>
          </a:xfrm>
          <a:prstGeom prst="rect">
            <a:avLst/>
          </a:prstGeom>
          <a:solidFill>
            <a:srgbClr val="FF454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14400" y="5026025"/>
            <a:ext cx="381000" cy="2286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295400" y="5514975"/>
            <a:ext cx="342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b="1" dirty="0">
                <a:latin typeface="Times New Roman" pitchFamily="18" charset="0"/>
              </a:rPr>
              <a:t>Period of susceptibility </a:t>
            </a:r>
            <a:r>
              <a:rPr lang="zh-TW" altLang="en-US" sz="2000" b="1" dirty="0" smtClean="0">
                <a:latin typeface="Times New Roman" pitchFamily="18" charset="0"/>
              </a:rPr>
              <a:t>過敏性 </a:t>
            </a:r>
            <a:r>
              <a:rPr lang="en-US" altLang="zh-TW" sz="2000" b="1" dirty="0" smtClean="0">
                <a:latin typeface="Times New Roman" pitchFamily="18" charset="0"/>
              </a:rPr>
              <a:t>to </a:t>
            </a:r>
            <a:r>
              <a:rPr lang="en-US" altLang="zh-TW" sz="2000" b="1" dirty="0">
                <a:latin typeface="Times New Roman" pitchFamily="18" charset="0"/>
              </a:rPr>
              <a:t>functional defects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295400" y="4873625"/>
            <a:ext cx="297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b="1" dirty="0">
                <a:latin typeface="Times New Roman" pitchFamily="18" charset="0"/>
              </a:rPr>
              <a:t>Period of susceptibility to </a:t>
            </a:r>
            <a:r>
              <a:rPr lang="en-US" altLang="zh-TW" sz="2000" b="1" dirty="0" smtClean="0">
                <a:latin typeface="Times New Roman" pitchFamily="18" charset="0"/>
              </a:rPr>
              <a:t>structural</a:t>
            </a:r>
            <a:r>
              <a:rPr lang="zh-TW" altLang="en-US" sz="2000" b="1" dirty="0" smtClean="0">
                <a:latin typeface="Times New Roman" pitchFamily="18" charset="0"/>
              </a:rPr>
              <a:t> </a:t>
            </a:r>
            <a:r>
              <a:rPr lang="en-US" altLang="zh-TW" sz="2000" b="1" dirty="0" smtClean="0">
                <a:latin typeface="Times New Roman" pitchFamily="18" charset="0"/>
              </a:rPr>
              <a:t> </a:t>
            </a:r>
            <a:r>
              <a:rPr lang="zh-TW" altLang="en-US" sz="2000" b="1" dirty="0" smtClean="0">
                <a:latin typeface="Times New Roman" pitchFamily="18" charset="0"/>
              </a:rPr>
              <a:t>構造 </a:t>
            </a:r>
            <a:r>
              <a:rPr lang="en-US" altLang="zh-TW" sz="2000" b="1" dirty="0" smtClean="0">
                <a:latin typeface="Times New Roman" pitchFamily="18" charset="0"/>
              </a:rPr>
              <a:t>defects</a:t>
            </a:r>
            <a:endParaRPr lang="en-US" altLang="zh-TW" sz="2000" b="1" dirty="0">
              <a:latin typeface="Times New Roman" pitchFamily="18" charset="0"/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2057400" y="1292225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V="1">
            <a:off x="5867400" y="1292225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5852" name="Group 12"/>
          <p:cNvGraphicFramePr>
            <a:graphicFrameLocks noGrp="1"/>
          </p:cNvGraphicFramePr>
          <p:nvPr/>
        </p:nvGraphicFramePr>
        <p:xfrm>
          <a:off x="914400" y="1666875"/>
          <a:ext cx="7467600" cy="508000"/>
        </p:xfrm>
        <a:graphic>
          <a:graphicData uri="http://schemas.openxmlformats.org/drawingml/2006/table">
            <a:tbl>
              <a:tblPr/>
              <a:tblGrid>
                <a:gridCol w="579438"/>
                <a:gridCol w="581025"/>
                <a:gridCol w="652462"/>
                <a:gridCol w="652463"/>
                <a:gridCol w="646112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4038600" y="2206625"/>
            <a:ext cx="4343400" cy="381000"/>
          </a:xfrm>
          <a:prstGeom prst="rect">
            <a:avLst/>
          </a:prstGeom>
          <a:solidFill>
            <a:srgbClr val="FF45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Rectangle 41"/>
          <p:cNvSpPr>
            <a:spLocks noChangeArrowheads="1"/>
          </p:cNvSpPr>
          <p:nvPr/>
        </p:nvSpPr>
        <p:spPr bwMode="auto">
          <a:xfrm>
            <a:off x="5638800" y="3349625"/>
            <a:ext cx="2743200" cy="381000"/>
          </a:xfrm>
          <a:prstGeom prst="rect">
            <a:avLst/>
          </a:prstGeom>
          <a:solidFill>
            <a:srgbClr val="FF45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2057400" y="2206625"/>
            <a:ext cx="1981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2743200" y="3349625"/>
            <a:ext cx="28956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4343400" y="2587625"/>
            <a:ext cx="1600200" cy="381000"/>
          </a:xfrm>
          <a:prstGeom prst="rect">
            <a:avLst/>
          </a:prstGeom>
          <a:solidFill>
            <a:srgbClr val="FF45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1" name="Rectangle 45"/>
          <p:cNvSpPr>
            <a:spLocks noChangeArrowheads="1"/>
          </p:cNvSpPr>
          <p:nvPr/>
        </p:nvSpPr>
        <p:spPr bwMode="auto">
          <a:xfrm>
            <a:off x="2362200" y="2587625"/>
            <a:ext cx="1981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6248400" y="4873625"/>
            <a:ext cx="609600" cy="381000"/>
          </a:xfrm>
          <a:prstGeom prst="rect">
            <a:avLst/>
          </a:prstGeom>
          <a:solidFill>
            <a:srgbClr val="FF45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3" name="Rectangle 47"/>
          <p:cNvSpPr>
            <a:spLocks noChangeArrowheads="1"/>
          </p:cNvSpPr>
          <p:nvPr/>
        </p:nvSpPr>
        <p:spPr bwMode="auto">
          <a:xfrm>
            <a:off x="4343400" y="4873625"/>
            <a:ext cx="1905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4" name="Rectangle 48"/>
          <p:cNvSpPr>
            <a:spLocks noChangeArrowheads="1"/>
          </p:cNvSpPr>
          <p:nvPr/>
        </p:nvSpPr>
        <p:spPr bwMode="auto">
          <a:xfrm>
            <a:off x="6248400" y="4111625"/>
            <a:ext cx="990600" cy="381000"/>
          </a:xfrm>
          <a:prstGeom prst="rect">
            <a:avLst/>
          </a:prstGeom>
          <a:solidFill>
            <a:srgbClr val="FF45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Rectangle 49"/>
          <p:cNvSpPr>
            <a:spLocks noChangeArrowheads="1"/>
          </p:cNvSpPr>
          <p:nvPr/>
        </p:nvSpPr>
        <p:spPr bwMode="auto">
          <a:xfrm>
            <a:off x="2438400" y="4111625"/>
            <a:ext cx="3810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5257800" y="2968625"/>
            <a:ext cx="685800" cy="381000"/>
          </a:xfrm>
          <a:prstGeom prst="rect">
            <a:avLst/>
          </a:prstGeom>
          <a:solidFill>
            <a:srgbClr val="FF45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2743200" y="2968625"/>
            <a:ext cx="25146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5257800" y="3730625"/>
            <a:ext cx="685800" cy="381000"/>
          </a:xfrm>
          <a:prstGeom prst="rect">
            <a:avLst/>
          </a:prstGeom>
          <a:solidFill>
            <a:srgbClr val="FF45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2743200" y="3730625"/>
            <a:ext cx="25146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0" name="Rectangle 54"/>
          <p:cNvSpPr>
            <a:spLocks noChangeArrowheads="1"/>
          </p:cNvSpPr>
          <p:nvPr/>
        </p:nvSpPr>
        <p:spPr bwMode="auto">
          <a:xfrm>
            <a:off x="6705600" y="5254625"/>
            <a:ext cx="1676400" cy="381000"/>
          </a:xfrm>
          <a:prstGeom prst="rect">
            <a:avLst/>
          </a:prstGeom>
          <a:solidFill>
            <a:srgbClr val="FF45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dirty="0" smtClean="0"/>
              <a:t>             </a:t>
            </a:r>
            <a:r>
              <a:rPr lang="zh-HK" altLang="en-US" dirty="0" smtClean="0"/>
              <a:t>生殖器</a:t>
            </a:r>
            <a:endParaRPr lang="en-US" dirty="0"/>
          </a:p>
        </p:txBody>
      </p:sp>
      <p:sp>
        <p:nvSpPr>
          <p:cNvPr id="29751" name="Rectangle 55"/>
          <p:cNvSpPr>
            <a:spLocks noChangeArrowheads="1"/>
          </p:cNvSpPr>
          <p:nvPr/>
        </p:nvSpPr>
        <p:spPr bwMode="auto">
          <a:xfrm>
            <a:off x="4800600" y="5254625"/>
            <a:ext cx="1905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5943600" y="4492625"/>
            <a:ext cx="1905000" cy="381000"/>
          </a:xfrm>
          <a:prstGeom prst="rect">
            <a:avLst/>
          </a:prstGeom>
          <a:solidFill>
            <a:srgbClr val="FF45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3" name="Rectangle 57"/>
          <p:cNvSpPr>
            <a:spLocks noChangeArrowheads="1"/>
          </p:cNvSpPr>
          <p:nvPr/>
        </p:nvSpPr>
        <p:spPr bwMode="auto">
          <a:xfrm>
            <a:off x="4343400" y="4492625"/>
            <a:ext cx="1600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2819400" y="2133600"/>
            <a:ext cx="3429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TW" sz="2400" b="1">
                <a:latin typeface="Times New Roman" pitchFamily="18" charset="0"/>
              </a:rPr>
              <a:t>Central   nervous system</a:t>
            </a:r>
          </a:p>
        </p:txBody>
      </p:sp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2667000" y="2514600"/>
            <a:ext cx="1524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Times New Roman" pitchFamily="18" charset="0"/>
              </a:rPr>
              <a:t>  </a:t>
            </a:r>
            <a:r>
              <a:rPr lang="en-US" altLang="zh-TW" sz="2400" b="1">
                <a:latin typeface="Times New Roman" pitchFamily="18" charset="0"/>
              </a:rPr>
              <a:t>Heart</a:t>
            </a:r>
          </a:p>
        </p:txBody>
      </p:sp>
      <p:sp>
        <p:nvSpPr>
          <p:cNvPr id="29756" name="Text Box 60"/>
          <p:cNvSpPr txBox="1">
            <a:spLocks noChangeArrowheads="1"/>
          </p:cNvSpPr>
          <p:nvPr/>
        </p:nvSpPr>
        <p:spPr bwMode="auto">
          <a:xfrm>
            <a:off x="3505200" y="2892425"/>
            <a:ext cx="1447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latin typeface="Times New Roman" pitchFamily="18" charset="0"/>
              </a:rPr>
              <a:t>Arms</a:t>
            </a: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3733800" y="32766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latin typeface="Times New Roman" pitchFamily="18" charset="0"/>
              </a:rPr>
              <a:t>Eyes</a:t>
            </a:r>
            <a:r>
              <a:rPr lang="en-US" altLang="zh-TW" sz="2400">
                <a:latin typeface="Times New Roman" pitchFamily="18" charset="0"/>
              </a:rPr>
              <a:t> </a:t>
            </a:r>
          </a:p>
        </p:txBody>
      </p:sp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3581400" y="3654425"/>
            <a:ext cx="1066800" cy="493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TW" sz="2400" b="1">
                <a:latin typeface="Times New Roman" pitchFamily="18" charset="0"/>
              </a:rPr>
              <a:t>Legs</a:t>
            </a:r>
            <a:r>
              <a:rPr lang="en-US" altLang="zh-TW" sz="2400">
                <a:latin typeface="Times New Roman" pitchFamily="18" charset="0"/>
              </a:rPr>
              <a:t> </a:t>
            </a:r>
          </a:p>
        </p:txBody>
      </p:sp>
      <p:sp>
        <p:nvSpPr>
          <p:cNvPr id="29759" name="Text Box 63"/>
          <p:cNvSpPr txBox="1">
            <a:spLocks noChangeArrowheads="1"/>
          </p:cNvSpPr>
          <p:nvPr/>
        </p:nvSpPr>
        <p:spPr bwMode="auto">
          <a:xfrm>
            <a:off x="4343400" y="4038600"/>
            <a:ext cx="914400" cy="493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TW" sz="2400" b="1">
                <a:latin typeface="Times New Roman" pitchFamily="18" charset="0"/>
              </a:rPr>
              <a:t>Ears</a:t>
            </a:r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4572000" y="4419600"/>
            <a:ext cx="1066800" cy="493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TW" sz="2400" b="1">
                <a:latin typeface="Times New Roman" pitchFamily="18" charset="0"/>
              </a:rPr>
              <a:t>Teeth</a:t>
            </a:r>
          </a:p>
        </p:txBody>
      </p:sp>
      <p:sp>
        <p:nvSpPr>
          <p:cNvPr id="29761" name="Text Box 65"/>
          <p:cNvSpPr txBox="1">
            <a:spLocks noChangeArrowheads="1"/>
          </p:cNvSpPr>
          <p:nvPr/>
        </p:nvSpPr>
        <p:spPr bwMode="auto">
          <a:xfrm>
            <a:off x="4876800" y="4797425"/>
            <a:ext cx="1676400" cy="4985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Palate</a:t>
            </a:r>
            <a:r>
              <a:rPr lang="zh-HK" altLang="en-US" sz="2400" dirty="0"/>
              <a:t>上顎</a:t>
            </a:r>
            <a:endParaRPr lang="en-US" altLang="zh-TW" sz="2400" b="1" dirty="0">
              <a:latin typeface="Times New Roman" pitchFamily="18" charset="0"/>
            </a:endParaRPr>
          </a:p>
        </p:txBody>
      </p:sp>
      <p:sp>
        <p:nvSpPr>
          <p:cNvPr id="29762" name="Text Box 66"/>
          <p:cNvSpPr txBox="1">
            <a:spLocks noChangeArrowheads="1"/>
          </p:cNvSpPr>
          <p:nvPr/>
        </p:nvSpPr>
        <p:spPr bwMode="auto">
          <a:xfrm>
            <a:off x="4876800" y="5251450"/>
            <a:ext cx="2667000" cy="4801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External   genitalia</a:t>
            </a:r>
            <a:r>
              <a:rPr lang="zh-TW" altLang="en-US" sz="2400" b="1" dirty="0" smtClean="0">
                <a:latin typeface="Times New Roman" pitchFamily="18" charset="0"/>
              </a:rPr>
              <a:t>  </a:t>
            </a:r>
            <a:endParaRPr lang="en-US" altLang="zh-TW" sz="24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09A36-2D2B-4158-B5A4-F487868AADB0}" type="slidenum">
              <a:rPr lang="zh-TW" altLang="en-US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rgbClr val="7030A0"/>
                </a:solidFill>
              </a:rPr>
              <a:t>Environmental influences: </a:t>
            </a:r>
            <a:br>
              <a:rPr lang="en-US" altLang="zh-TW" sz="4000" b="1" dirty="0" smtClean="0">
                <a:solidFill>
                  <a:srgbClr val="7030A0"/>
                </a:solidFill>
              </a:rPr>
            </a:br>
            <a:r>
              <a:rPr lang="en-US" altLang="zh-TW" sz="4000" b="1" dirty="0" smtClean="0">
                <a:solidFill>
                  <a:srgbClr val="7030A0"/>
                </a:solidFill>
              </a:rPr>
              <a:t>Maternal factors</a:t>
            </a:r>
            <a:endParaRPr lang="zh-TW" altLang="en-US" sz="4000" b="1" dirty="0" smtClean="0">
              <a:solidFill>
                <a:srgbClr val="7030A0"/>
              </a:solidFill>
            </a:endParaRPr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b="1" u="sng" dirty="0" smtClean="0">
                <a:solidFill>
                  <a:srgbClr val="FF0000"/>
                </a:solidFill>
              </a:rPr>
              <a:t>Nutrition and maternal</a:t>
            </a:r>
            <a:r>
              <a:rPr lang="zh-TW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zh-TW" b="1" u="sng" dirty="0" smtClean="0">
                <a:solidFill>
                  <a:srgbClr val="FF0000"/>
                </a:solidFill>
              </a:rPr>
              <a:t>(</a:t>
            </a:r>
            <a:r>
              <a:rPr lang="zh-TW" altLang="en-US" b="1" u="sng" dirty="0" smtClean="0">
                <a:solidFill>
                  <a:srgbClr val="FF0000"/>
                </a:solidFill>
              </a:rPr>
              <a:t>母親的</a:t>
            </a:r>
            <a:r>
              <a:rPr lang="en-US" altLang="zh-TW" b="1" u="sng" dirty="0" smtClean="0">
                <a:solidFill>
                  <a:srgbClr val="FF0000"/>
                </a:solidFill>
              </a:rPr>
              <a:t>) weight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dirty="0" smtClean="0">
                <a:solidFill>
                  <a:srgbClr val="7030A0"/>
                </a:solidFill>
              </a:rPr>
              <a:t>Either too much or too little weight gain can be risky.</a:t>
            </a:r>
            <a:r>
              <a:rPr lang="en-US" altLang="zh-TW" dirty="0" smtClean="0"/>
              <a:t> A woman who gains too much risks having a large baby who needs to be delivered by cesarean (</a:t>
            </a:r>
            <a:r>
              <a:rPr lang="zh-TW" altLang="en-US" sz="2800" dirty="0" smtClean="0"/>
              <a:t>剖腹產的</a:t>
            </a:r>
            <a:r>
              <a:rPr lang="en-US" altLang="zh-TW" dirty="0" smtClean="0"/>
              <a:t>) section. If a woman does not gain enough, her baby is likely to suffer growth retardation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遲延 </a:t>
            </a:r>
            <a:r>
              <a:rPr lang="en-US" altLang="zh-TW" dirty="0" smtClean="0"/>
              <a:t>/</a:t>
            </a:r>
            <a:r>
              <a:rPr lang="zh-TW" altLang="en-US" dirty="0" smtClean="0"/>
              <a:t> 妨礙</a:t>
            </a:r>
            <a:r>
              <a:rPr lang="en-US" altLang="zh-TW" dirty="0" smtClean="0"/>
              <a:t>) in the womb, to be </a:t>
            </a:r>
            <a:r>
              <a:rPr lang="en-US" altLang="zh-TW" b="1" dirty="0" smtClean="0">
                <a:solidFill>
                  <a:srgbClr val="7030A0"/>
                </a:solidFill>
              </a:rPr>
              <a:t>born prematurely or very small, or to die at or near birth.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FA643-EC61-466C-B247-93CE2B2DB2DD}" type="slidenum">
              <a:rPr lang="zh-TW" altLang="en-US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Malnutrition</a:t>
            </a:r>
            <a:r>
              <a:rPr lang="zh-TW" altLang="en-US" b="1" u="sng" dirty="0" smtClean="0">
                <a:solidFill>
                  <a:srgbClr val="7030A0"/>
                </a:solidFill>
              </a:rPr>
              <a:t> </a:t>
            </a:r>
            <a:r>
              <a:rPr lang="en-US" altLang="zh-TW" b="1" u="sng" dirty="0" smtClean="0">
                <a:solidFill>
                  <a:srgbClr val="7030A0"/>
                </a:solidFill>
              </a:rPr>
              <a:t>(</a:t>
            </a:r>
            <a:r>
              <a:rPr lang="zh-TW" altLang="en-US" b="1" u="sng" dirty="0" smtClean="0">
                <a:solidFill>
                  <a:srgbClr val="7030A0"/>
                </a:solidFill>
              </a:rPr>
              <a:t>營養不良</a:t>
            </a:r>
            <a:r>
              <a:rPr lang="en-US" altLang="zh-TW" b="1" u="sng" dirty="0" smtClean="0">
                <a:solidFill>
                  <a:srgbClr val="7030A0"/>
                </a:solidFill>
              </a:rPr>
              <a:t>)</a:t>
            </a:r>
          </a:p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Prenatal malnutrition</a:t>
            </a:r>
            <a:r>
              <a:rPr lang="en-US" altLang="zh-TW" dirty="0" smtClean="0"/>
              <a:t> may have </a:t>
            </a:r>
            <a:r>
              <a:rPr lang="en-US" altLang="zh-TW" dirty="0" smtClean="0">
                <a:solidFill>
                  <a:srgbClr val="FF0000"/>
                </a:solidFill>
              </a:rPr>
              <a:t>long-range effects</a:t>
            </a:r>
            <a:r>
              <a:rPr lang="en-US" altLang="zh-TW" dirty="0" smtClean="0"/>
              <a:t>. </a:t>
            </a:r>
          </a:p>
          <a:p>
            <a:pPr eaLnBrk="1" hangingPunct="1"/>
            <a:r>
              <a:rPr lang="en-US" altLang="zh-TW" dirty="0" smtClean="0"/>
              <a:t>Children in the UK whose mothers had low vitamin D levels late in pregnancy had low bone mineral(</a:t>
            </a:r>
            <a:r>
              <a:rPr lang="zh-TW" altLang="en-US" dirty="0" smtClean="0"/>
              <a:t>礦物</a:t>
            </a:r>
            <a:r>
              <a:rPr lang="en-US" altLang="zh-TW" dirty="0" smtClean="0"/>
              <a:t>) content at age 9, potentially increasing their risk of osteoporosis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骨質疏鬆</a:t>
            </a:r>
            <a:r>
              <a:rPr lang="en-US" altLang="zh-TW" sz="2800" dirty="0" smtClean="0"/>
              <a:t>)</a:t>
            </a:r>
            <a:r>
              <a:rPr lang="en-US" altLang="zh-TW" dirty="0" smtClean="0"/>
              <a:t> in later life.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86902-3FA3-4FF7-8BD5-42F270FDBC61}" type="slidenum">
              <a:rPr lang="zh-TW" altLang="en-US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Drug intake</a:t>
            </a:r>
          </a:p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Combination of mental, motor, and developmental abnormalities</a:t>
            </a:r>
            <a:r>
              <a:rPr lang="en-US" altLang="zh-TW" dirty="0" smtClean="0"/>
              <a:t> affecting the offspring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後代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some women who drink heavily during pregnancy.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43F76-BC94-4BC7-83AD-EA00F88635E7}" type="slidenum">
              <a:rPr lang="zh-TW" altLang="en-US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Maternal illness</a:t>
            </a:r>
          </a:p>
          <a:p>
            <a:pPr eaLnBrk="1" hangingPunct="1"/>
            <a:r>
              <a:rPr lang="en-US" altLang="zh-TW" dirty="0" smtClean="0"/>
              <a:t>AIDS</a:t>
            </a:r>
          </a:p>
          <a:p>
            <a:pPr eaLnBrk="1" hangingPunct="1"/>
            <a:r>
              <a:rPr lang="en-US" altLang="zh-TW" dirty="0" smtClean="0"/>
              <a:t>Diabetes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糖尿病</a:t>
            </a:r>
            <a:r>
              <a:rPr lang="en-US" altLang="zh-TW" dirty="0" smtClean="0"/>
              <a:t>)</a:t>
            </a:r>
          </a:p>
          <a:p>
            <a:pPr eaLnBrk="1" hangingPunct="1">
              <a:buFont typeface="Arial" charset="0"/>
              <a:buNone/>
            </a:pPr>
            <a:endParaRPr lang="zh-TW" alt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69C0E-FE35-4D0B-97A0-BFA3BDF9702C}" type="slidenum">
              <a:rPr lang="zh-TW" altLang="en-US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Adolescent mothers tend to have premature or underweight babies. Women over 30 – 35 are more likely to suffer complications due to </a:t>
            </a:r>
            <a:r>
              <a:rPr lang="en-US" altLang="zh-TW" dirty="0" smtClean="0"/>
              <a:t>diabetes, high-blood pressure, or severe bleedings. There is also higher risk of </a:t>
            </a:r>
            <a:r>
              <a:rPr lang="en-US" altLang="zh-TW" dirty="0" smtClean="0">
                <a:solidFill>
                  <a:srgbClr val="FF0000"/>
                </a:solidFill>
              </a:rPr>
              <a:t>premature delivery, retarded fetal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胎兒</a:t>
            </a:r>
            <a:r>
              <a:rPr lang="en-US" altLang="zh-TW" dirty="0" smtClean="0">
                <a:solidFill>
                  <a:srgbClr val="FF0000"/>
                </a:solidFill>
              </a:rPr>
              <a:t>) growth, birth defects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缺陷</a:t>
            </a:r>
            <a:r>
              <a:rPr lang="en-US" altLang="zh-TW" dirty="0" smtClean="0">
                <a:solidFill>
                  <a:srgbClr val="FF0000"/>
                </a:solidFill>
              </a:rPr>
              <a:t>), and chromosomal (</a:t>
            </a:r>
            <a:r>
              <a:rPr lang="zh-TW" altLang="en-US" dirty="0" smtClean="0">
                <a:solidFill>
                  <a:srgbClr val="FF0000"/>
                </a:solidFill>
              </a:rPr>
              <a:t>染色體</a:t>
            </a:r>
            <a:r>
              <a:rPr lang="en-US" altLang="zh-TW" dirty="0" smtClean="0">
                <a:solidFill>
                  <a:srgbClr val="FF0000"/>
                </a:solidFill>
              </a:rPr>
              <a:t>)abnormalities</a:t>
            </a:r>
            <a:r>
              <a:rPr lang="en-US" altLang="zh-TW" dirty="0" smtClean="0"/>
              <a:t>, </a:t>
            </a:r>
            <a:r>
              <a:rPr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Down syndrome. </a:t>
            </a:r>
            <a:endParaRPr lang="zh-TW" alt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http://www.youtube.com/watch?v=Ia4HE5NSXEw&amp;feature=related</a:t>
            </a:r>
            <a:endParaRPr lang="en-US" altLang="zh-TW" dirty="0" smtClean="0"/>
          </a:p>
          <a:p>
            <a:r>
              <a:rPr lang="zh-TW" altLang="en-US" b="1" dirty="0"/>
              <a:t>孕婦懷孕十大禁忌 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http://www.youtube.com/watch?v=8H7Gas4W2Ls</a:t>
            </a:r>
            <a:endParaRPr lang="en-US" altLang="zh-TW" dirty="0" smtClean="0"/>
          </a:p>
          <a:p>
            <a:r>
              <a:rPr lang="en-US" altLang="zh-HK" b="1" dirty="0"/>
              <a:t>Prenatal smoking found increases risk of childhood psychiatric problem</a:t>
            </a:r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E645B-4198-479A-AB78-17163C723D7C}" type="slidenum">
              <a:rPr lang="zh-TW" altLang="en-US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9715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Schizophrenia</a:t>
            </a:r>
            <a:r>
              <a:rPr lang="zh-TW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精神分裂</a:t>
            </a:r>
            <a:r>
              <a:rPr lang="en-US" altLang="zh-TW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/>
            <a:r>
              <a:rPr lang="en-US" altLang="zh-TW" dirty="0" smtClean="0"/>
              <a:t>Is a neurological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神經病學</a:t>
            </a:r>
            <a:r>
              <a:rPr lang="en-US" altLang="zh-TW" dirty="0" smtClean="0"/>
              <a:t>) disorder </a:t>
            </a:r>
            <a:r>
              <a:rPr lang="en-US" altLang="zh-TW" dirty="0" smtClean="0">
                <a:solidFill>
                  <a:srgbClr val="FF0000"/>
                </a:solidFill>
              </a:rPr>
              <a:t>characterized by loss of contact with reality</a:t>
            </a:r>
            <a:r>
              <a:rPr lang="en-US" altLang="zh-TW" dirty="0" smtClean="0"/>
              <a:t> and by such symptoms as </a:t>
            </a:r>
            <a:r>
              <a:rPr lang="en-US" altLang="zh-TW" dirty="0" smtClean="0">
                <a:solidFill>
                  <a:srgbClr val="FF0000"/>
                </a:solidFill>
              </a:rPr>
              <a:t>hallucinations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幻覺</a:t>
            </a:r>
            <a:r>
              <a:rPr lang="en-US" altLang="zh-TW" dirty="0" smtClean="0">
                <a:solidFill>
                  <a:srgbClr val="FF0000"/>
                </a:solidFill>
              </a:rPr>
              <a:t>) and delusions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忘想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/>
              <a:t>.</a:t>
            </a:r>
          </a:p>
          <a:p>
            <a:pPr eaLnBrk="1" hangingPunct="1"/>
            <a:r>
              <a:rPr lang="en-US" altLang="zh-TW" dirty="0" smtClean="0"/>
              <a:t>Research has identified several genes that increase susceptibility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過敏性</a:t>
            </a:r>
            <a:r>
              <a:rPr lang="en-US" altLang="zh-TW" dirty="0" smtClean="0"/>
              <a:t>) to schizophrenia, </a:t>
            </a:r>
          </a:p>
          <a:p>
            <a:pPr eaLnBrk="1" hangingPunct="1"/>
            <a:r>
              <a:rPr lang="en-US" altLang="zh-TW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paternal (</a:t>
            </a:r>
            <a:r>
              <a:rPr lang="zh-TW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父親</a:t>
            </a:r>
            <a:r>
              <a:rPr lang="en-US" altLang="zh-TW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is a risk factor for schizophrenia. </a:t>
            </a:r>
            <a:endParaRPr lang="zh-TW" alt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9792" y="476672"/>
            <a:ext cx="434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Paternal Factors</a:t>
            </a:r>
            <a:endParaRPr lang="zh-HK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5641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8EC1E-15E1-4FD5-86BE-941F2298A82E}" type="slidenum">
              <a:rPr lang="zh-TW" altLang="en-US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 smtClean="0"/>
              <a:t>Environmental influences: </a:t>
            </a:r>
            <a:br>
              <a:rPr lang="en-US" altLang="zh-TW" sz="4000" dirty="0" smtClean="0"/>
            </a:br>
            <a:r>
              <a:rPr lang="en-US" altLang="zh-TW" sz="4000" b="1" dirty="0" smtClean="0">
                <a:solidFill>
                  <a:srgbClr val="7030A0"/>
                </a:solidFill>
              </a:rPr>
              <a:t>Paternal Factors</a:t>
            </a:r>
            <a:endParaRPr lang="zh-TW" altLang="en-US" sz="4000" b="1" dirty="0" smtClean="0">
              <a:solidFill>
                <a:srgbClr val="7030A0"/>
              </a:solidFill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 man’s exposure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受危害</a:t>
            </a:r>
            <a:r>
              <a:rPr lang="en-US" altLang="zh-TW" dirty="0" smtClean="0"/>
              <a:t>) to lead, marijuana (</a:t>
            </a:r>
            <a:r>
              <a:rPr lang="zh-HK" altLang="en-US" dirty="0" smtClean="0"/>
              <a:t>大麻</a:t>
            </a:r>
            <a:r>
              <a:rPr lang="en-US" altLang="zh-TW" dirty="0" smtClean="0"/>
              <a:t>)nor tobacco smoke, large amounts of alcohol or radiation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HK" altLang="en-US" dirty="0" smtClean="0"/>
              <a:t>輻射</a:t>
            </a:r>
            <a:r>
              <a:rPr lang="en-US" altLang="zh-TW" dirty="0"/>
              <a:t>)</a:t>
            </a:r>
            <a:r>
              <a:rPr lang="en-US" altLang="zh-TW" dirty="0" smtClean="0"/>
              <a:t>, may result in </a:t>
            </a:r>
            <a:r>
              <a:rPr lang="en-US" altLang="zh-TW" dirty="0" smtClean="0">
                <a:solidFill>
                  <a:srgbClr val="FF0000"/>
                </a:solidFill>
              </a:rPr>
              <a:t>abnormal or poor-quality sperm</a:t>
            </a:r>
            <a:r>
              <a:rPr lang="en-US" altLang="zh-TW" dirty="0" smtClean="0"/>
              <a:t>.</a:t>
            </a:r>
          </a:p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Older fathers</a:t>
            </a:r>
            <a:r>
              <a:rPr lang="en-US" altLang="zh-TW" dirty="0" smtClean="0"/>
              <a:t> may be a significant source of birth defects due to </a:t>
            </a:r>
            <a:r>
              <a:rPr lang="en-US" altLang="zh-TW" dirty="0" smtClean="0">
                <a:solidFill>
                  <a:srgbClr val="FF0000"/>
                </a:solidFill>
              </a:rPr>
              <a:t>damaged or deteriorated (</a:t>
            </a:r>
            <a:r>
              <a:rPr lang="zh-TW" altLang="en-US" dirty="0" smtClean="0">
                <a:solidFill>
                  <a:srgbClr val="FF0000"/>
                </a:solidFill>
              </a:rPr>
              <a:t>惡化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sperm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精子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/>
              <a:t>.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FB733-1D32-44F8-A883-FAAC0FC46178}" type="slidenum">
              <a:rPr lang="zh-TW" altLang="en-US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Monitoring and promoting prenatal development</a:t>
            </a:r>
            <a:endParaRPr lang="zh-TW" altLang="en-US" sz="4000" smtClean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u="sng" dirty="0" smtClean="0"/>
              <a:t>Disparities </a:t>
            </a:r>
            <a:r>
              <a:rPr lang="en-US" altLang="zh-TW" sz="2800" u="sng" dirty="0" smtClean="0"/>
              <a:t>(</a:t>
            </a:r>
            <a:r>
              <a:rPr lang="zh-TW" altLang="en-US" sz="2800" u="sng" dirty="0" smtClean="0"/>
              <a:t>不同</a:t>
            </a:r>
            <a:r>
              <a:rPr lang="en-US" altLang="zh-TW" sz="2800" u="sng" dirty="0" smtClean="0"/>
              <a:t>)</a:t>
            </a:r>
            <a:r>
              <a:rPr lang="en-US" altLang="zh-TW" u="sng" dirty="0" smtClean="0"/>
              <a:t> in </a:t>
            </a:r>
            <a:r>
              <a:rPr lang="en-US" altLang="zh-TW" b="1" u="sng" dirty="0" smtClean="0">
                <a:solidFill>
                  <a:srgbClr val="7030A0"/>
                </a:solidFill>
              </a:rPr>
              <a:t>prenatal care</a:t>
            </a:r>
            <a:r>
              <a:rPr lang="zh-TW" altLang="en-US" b="1" u="sng" dirty="0" smtClean="0">
                <a:solidFill>
                  <a:srgbClr val="7030A0"/>
                </a:solidFill>
              </a:rPr>
              <a:t> </a:t>
            </a:r>
            <a:r>
              <a:rPr lang="en-US" altLang="zh-TW" b="1" u="sng" dirty="0" smtClean="0">
                <a:solidFill>
                  <a:srgbClr val="7030A0"/>
                </a:solidFill>
              </a:rPr>
              <a:t>(</a:t>
            </a:r>
            <a:r>
              <a:rPr lang="zh-TW" altLang="en-US" b="1" u="sng" dirty="0" smtClean="0">
                <a:solidFill>
                  <a:srgbClr val="7030A0"/>
                </a:solidFill>
              </a:rPr>
              <a:t>產前護理</a:t>
            </a:r>
            <a:r>
              <a:rPr lang="en-US" altLang="zh-TW" b="1" u="sng" dirty="0" smtClean="0">
                <a:solidFill>
                  <a:srgbClr val="7030A0"/>
                </a:solidFill>
              </a:rPr>
              <a:t>)</a:t>
            </a:r>
          </a:p>
          <a:p>
            <a:pPr eaLnBrk="1" hangingPunct="1"/>
            <a:r>
              <a:rPr lang="en-US" altLang="zh-TW" dirty="0" smtClean="0"/>
              <a:t>In the USA prenatal care is widespread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廣泛流傳</a:t>
            </a:r>
            <a:r>
              <a:rPr lang="en-US" altLang="zh-TW" dirty="0" smtClean="0"/>
              <a:t>), but not universal as in many European countries, and it lacks uniform national standards and guaranteed financial coverage.</a:t>
            </a:r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B5C4A-4182-4654-A705-C6813A9634DA}" type="slidenum">
              <a:rPr lang="zh-TW" altLang="en-US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The need for prenatal care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/>
              <a:t>Physical examinations and the taking of medical and family histories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/>
              <a:t>Vaccinations for rubella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德國麻疹</a:t>
            </a:r>
            <a:r>
              <a:rPr lang="en-US" altLang="zh-TW" sz="2800" dirty="0" smtClean="0"/>
              <a:t>)</a:t>
            </a:r>
            <a:r>
              <a:rPr lang="en-US" altLang="zh-TW" dirty="0" smtClean="0"/>
              <a:t> and hepatitis B(</a:t>
            </a:r>
            <a:r>
              <a:rPr lang="zh-TW" altLang="en-US" dirty="0" smtClean="0"/>
              <a:t>乙型肝痰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/>
              <a:t>Risk screening for genetic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遺傳性</a:t>
            </a:r>
            <a:r>
              <a:rPr lang="en-US" altLang="zh-TW" dirty="0" smtClean="0"/>
              <a:t>) disorders and infectious (</a:t>
            </a:r>
            <a:r>
              <a:rPr lang="zh-TW" altLang="en-US" dirty="0" smtClean="0"/>
              <a:t>傳染性</a:t>
            </a:r>
            <a:r>
              <a:rPr lang="en-US" altLang="zh-TW" dirty="0" smtClean="0"/>
              <a:t>)diseases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/>
              <a:t>Counseling women to avoid smoking and alcohol, maintain a healthy body weight, and take folic acid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HK" altLang="en-US" dirty="0" smtClean="0"/>
              <a:t>葉酸</a:t>
            </a:r>
            <a:r>
              <a:rPr lang="zh-TW" altLang="en-US" dirty="0"/>
              <a:t> </a:t>
            </a:r>
            <a:r>
              <a:rPr lang="en-US" altLang="zh-TW" dirty="0" smtClean="0"/>
              <a:t>/</a:t>
            </a:r>
            <a:r>
              <a:rPr lang="zh-TW" altLang="en-US" dirty="0" smtClean="0"/>
              <a:t> </a:t>
            </a:r>
            <a:r>
              <a:rPr lang="zh-TW" altLang="en-US" sz="2800" dirty="0" smtClean="0"/>
              <a:t>維生素</a:t>
            </a:r>
            <a:r>
              <a:rPr lang="en-US" altLang="zh-TW" sz="2800" dirty="0" smtClean="0"/>
              <a:t>B)</a:t>
            </a:r>
            <a:r>
              <a:rPr lang="en-US" altLang="zh-TW" dirty="0" smtClean="0"/>
              <a:t> supplement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DAE61-7606-430C-B9C9-EF7BE1091727}" type="slidenum">
              <a:rPr lang="zh-TW" altLang="en-US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altLang="zh-TW" sz="5400" b="1" smtClean="0"/>
          </a:p>
          <a:p>
            <a:pPr algn="ctr">
              <a:buFont typeface="Arial" charset="0"/>
              <a:buNone/>
            </a:pPr>
            <a:r>
              <a:rPr lang="en-US" altLang="zh-TW" sz="5400" b="1" smtClean="0"/>
              <a:t>Birth</a:t>
            </a:r>
            <a:endParaRPr lang="zh-TW" altLang="en-US" sz="5400" b="1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http://www.youtube.com/watch?v=U58cykZdObs&amp;feature=related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b="1" dirty="0" smtClean="0">
                <a:hlinkClick r:id="rId3"/>
              </a:rPr>
              <a:t>時事追擊 兒童教育</a:t>
            </a:r>
            <a:endParaRPr lang="en-US" altLang="zh-TW" b="1" dirty="0" smtClean="0"/>
          </a:p>
          <a:p>
            <a:r>
              <a:rPr lang="en-US" altLang="zh-TW" b="1" dirty="0">
                <a:solidFill>
                  <a:srgbClr val="0070C0"/>
                </a:solidFill>
              </a:rPr>
              <a:t>http://www.youtube.com/watch?v=QkxDXgF2Tmw</a:t>
            </a:r>
            <a:endParaRPr lang="zh-TW" altLang="en-US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F668C-4F05-4E60-BB1B-70FB0A33DD68}" type="slidenum">
              <a:rPr lang="zh-TW" altLang="en-US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en-US" altLang="zh-TW" sz="4000" b="1" dirty="0">
                <a:solidFill>
                  <a:srgbClr val="7030A0"/>
                </a:solidFill>
              </a:rPr>
              <a:t>Language Development 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/>
            </a:r>
            <a:br>
              <a:rPr lang="en-US" altLang="zh-TW" sz="3200" b="1" dirty="0" smtClean="0">
                <a:solidFill>
                  <a:srgbClr val="7030A0"/>
                </a:solidFill>
              </a:rPr>
            </a:br>
            <a:r>
              <a:rPr lang="en-US" altLang="zh-TW" sz="3200" dirty="0">
                <a:solidFill>
                  <a:srgbClr val="7030A0"/>
                </a:solidFill>
              </a:rPr>
              <a:t/>
            </a:r>
            <a:br>
              <a:rPr lang="en-US" altLang="zh-TW" sz="3200" dirty="0">
                <a:solidFill>
                  <a:srgbClr val="7030A0"/>
                </a:solidFill>
              </a:rPr>
            </a:br>
            <a:r>
              <a:rPr lang="en-US" altLang="zh-TW" sz="3200" dirty="0" smtClean="0">
                <a:solidFill>
                  <a:srgbClr val="7030A0"/>
                </a:solidFill>
              </a:rPr>
              <a:t>Changes in Proportions of the Human Body During Growth</a:t>
            </a:r>
            <a:endParaRPr lang="zh-TW" altLang="en-US" sz="3200" dirty="0" smtClean="0">
              <a:solidFill>
                <a:srgbClr val="7030A0"/>
              </a:solidFill>
            </a:endParaRPr>
          </a:p>
        </p:txBody>
      </p:sp>
      <p:pic>
        <p:nvPicPr>
          <p:cNvPr id="45059" name="Picture 4" descr="san3191x_05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6660" y="2031120"/>
            <a:ext cx="7524750" cy="2781300"/>
          </a:xfrm>
        </p:spPr>
      </p:pic>
      <p:sp>
        <p:nvSpPr>
          <p:cNvPr id="3" name="矩形 2"/>
          <p:cNvSpPr/>
          <p:nvPr/>
        </p:nvSpPr>
        <p:spPr>
          <a:xfrm>
            <a:off x="1088307" y="4797152"/>
            <a:ext cx="734481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TW" sz="2800" dirty="0">
                <a:solidFill>
                  <a:prstClr val="black"/>
                </a:solidFill>
                <a:latin typeface="Calibri"/>
                <a:ea typeface="新細明體"/>
              </a:rPr>
              <a:t>Brain</a:t>
            </a: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/>
              </a:rPr>
              <a:t>’</a:t>
            </a:r>
            <a:r>
              <a:rPr lang="en-US" altLang="zh-TW" sz="2800" dirty="0">
                <a:solidFill>
                  <a:prstClr val="black"/>
                </a:solidFill>
                <a:latin typeface="Calibri"/>
                <a:ea typeface="新細明體"/>
              </a:rPr>
              <a:t>s </a:t>
            </a:r>
            <a:r>
              <a:rPr lang="en-US" altLang="zh-TW" sz="2800" dirty="0">
                <a:solidFill>
                  <a:srgbClr val="FF0000"/>
                </a:solidFill>
                <a:latin typeface="Calibri"/>
                <a:ea typeface="新細明體"/>
              </a:rPr>
              <a:t>primary motor areas</a:t>
            </a:r>
            <a:r>
              <a:rPr lang="en-US" altLang="zh-TW" sz="2800" dirty="0">
                <a:solidFill>
                  <a:prstClr val="black"/>
                </a:solidFill>
                <a:latin typeface="Calibri"/>
                <a:ea typeface="新細明體"/>
              </a:rPr>
              <a:t> develop earlier than other areas.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u="sng" dirty="0" smtClean="0">
                <a:solidFill>
                  <a:srgbClr val="7030A0"/>
                </a:solidFill>
              </a:rPr>
              <a:t>Early sensory capacities</a:t>
            </a:r>
            <a:endParaRPr lang="zh-TW" altLang="en-US" u="sng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Touch and pain</a:t>
            </a:r>
          </a:p>
          <a:p>
            <a:r>
              <a:rPr lang="en-US" altLang="zh-TW" dirty="0" smtClean="0"/>
              <a:t>Touch is the </a:t>
            </a:r>
            <a:r>
              <a:rPr lang="en-US" altLang="zh-TW" b="1" dirty="0" smtClean="0">
                <a:solidFill>
                  <a:srgbClr val="7030A0"/>
                </a:solidFill>
              </a:rPr>
              <a:t>first sense to develop</a:t>
            </a:r>
            <a:r>
              <a:rPr lang="en-US" altLang="zh-TW" dirty="0" smtClean="0"/>
              <a:t>, and for the first several months it is the most mature sensory system.</a:t>
            </a:r>
          </a:p>
          <a:p>
            <a:r>
              <a:rPr lang="en-US" altLang="zh-TW" b="1" dirty="0" smtClean="0">
                <a:solidFill>
                  <a:srgbClr val="7030A0"/>
                </a:solidFill>
              </a:rPr>
              <a:t>By 32 weeks of gestation, all body parts are sensitive to touch, and this sensitivity increases during the first five days of life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6627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Smell and taste</a:t>
            </a:r>
          </a:p>
          <a:p>
            <a:r>
              <a:rPr lang="en-US" altLang="zh-TW" dirty="0" smtClean="0"/>
              <a:t>The sense of smell and taste also begin to develop in the womb. </a:t>
            </a:r>
          </a:p>
          <a:p>
            <a:r>
              <a:rPr lang="en-US" altLang="zh-TW" b="1" dirty="0" smtClean="0">
                <a:solidFill>
                  <a:srgbClr val="7030A0"/>
                </a:solidFill>
              </a:rPr>
              <a:t>Taste preferences developed in infancy may last into early childhood</a:t>
            </a:r>
            <a:r>
              <a:rPr lang="en-US" altLang="zh-TW" dirty="0" smtClean="0"/>
              <a:t>. </a:t>
            </a:r>
          </a:p>
          <a:p>
            <a:r>
              <a:rPr lang="en-US" altLang="zh-TW" dirty="0" smtClean="0"/>
              <a:t>Exposure to the flavors of healthy foods through breast-feeding (</a:t>
            </a:r>
            <a:r>
              <a:rPr lang="zh-TW" altLang="en-US" dirty="0" smtClean="0"/>
              <a:t>餵母乳</a:t>
            </a:r>
            <a:r>
              <a:rPr lang="en-US" altLang="zh-TW" dirty="0" smtClean="0"/>
              <a:t>) may improve acceptance of healthy foods after weaning (</a:t>
            </a:r>
            <a:r>
              <a:rPr lang="zh-TW" altLang="en-US" dirty="0" smtClean="0"/>
              <a:t>斷奶</a:t>
            </a:r>
            <a:r>
              <a:rPr lang="en-US" altLang="zh-TW" dirty="0" smtClean="0"/>
              <a:t>)and later in life.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3953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Hearing</a:t>
            </a:r>
          </a:p>
          <a:p>
            <a:r>
              <a:rPr lang="en-US" altLang="zh-TW" b="1" dirty="0" smtClean="0">
                <a:solidFill>
                  <a:srgbClr val="7030A0"/>
                </a:solidFill>
              </a:rPr>
              <a:t>Hearing is functional before birth</a:t>
            </a:r>
            <a:r>
              <a:rPr lang="en-US" altLang="zh-TW" dirty="0" smtClean="0"/>
              <a:t>. Form an evolutionary (</a:t>
            </a:r>
            <a:r>
              <a:rPr lang="zh-TW" altLang="en-US" dirty="0" smtClean="0"/>
              <a:t>進化</a:t>
            </a:r>
            <a:r>
              <a:rPr lang="en-US" altLang="zh-TW" dirty="0" smtClean="0"/>
              <a:t>) perspective</a:t>
            </a:r>
            <a:r>
              <a:rPr lang="en-US" altLang="zh-TW" b="1" dirty="0" smtClean="0">
                <a:solidFill>
                  <a:srgbClr val="7030A0"/>
                </a:solidFill>
              </a:rPr>
              <a:t>, early recognition of voices and language heard </a:t>
            </a:r>
            <a:r>
              <a:rPr lang="en-US" altLang="zh-TW" dirty="0" smtClean="0"/>
              <a:t>in the womb may </a:t>
            </a:r>
            <a:r>
              <a:rPr lang="en-US" altLang="zh-TW" b="1" dirty="0" smtClean="0">
                <a:solidFill>
                  <a:srgbClr val="7030A0"/>
                </a:solidFill>
              </a:rPr>
              <a:t>start the foundation for the relationship with the mother, which </a:t>
            </a:r>
            <a:r>
              <a:rPr lang="en-US" altLang="zh-TW" b="1" dirty="0" smtClean="0">
                <a:solidFill>
                  <a:srgbClr val="FF0000"/>
                </a:solidFill>
              </a:rPr>
              <a:t>is critical to early survival.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9B5EC-A21A-46A5-AD75-9CF176BC5153}" type="slidenum">
              <a:rPr lang="zh-TW" altLang="en-US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Nature and Nurture: influences of heredity and environment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FF0000"/>
                </a:solidFill>
              </a:rPr>
              <a:t>How heredity and environment work together</a:t>
            </a:r>
          </a:p>
          <a:p>
            <a:pPr eaLnBrk="1" hangingPunct="1"/>
            <a:r>
              <a:rPr lang="en-US" altLang="zh-TW" b="1" dirty="0" smtClean="0">
                <a:solidFill>
                  <a:srgbClr val="FF0000"/>
                </a:solidFill>
              </a:rPr>
              <a:t>Some characteristics influenced by heredity and environment</a:t>
            </a:r>
          </a:p>
          <a:p>
            <a:pPr eaLnBrk="1" hangingPunct="1"/>
            <a:r>
              <a:rPr lang="en-US" altLang="zh-TW" b="1" dirty="0" smtClean="0">
                <a:solidFill>
                  <a:srgbClr val="FF0000"/>
                </a:solidFill>
              </a:rPr>
              <a:t>Prenatal development monitoring and promoting prenatal development</a:t>
            </a:r>
            <a:endParaRPr lang="zh-TW" alt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Sight</a:t>
            </a:r>
          </a:p>
          <a:p>
            <a:r>
              <a:rPr lang="en-US" altLang="zh-TW" b="1" dirty="0" smtClean="0">
                <a:solidFill>
                  <a:srgbClr val="7030A0"/>
                </a:solidFill>
              </a:rPr>
              <a:t>Vision is the least developed sense at birth</a:t>
            </a:r>
            <a:r>
              <a:rPr lang="en-US" altLang="zh-TW" dirty="0" smtClean="0"/>
              <a:t>, perhaps because there is so little to see in the womb.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2656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u="sng" dirty="0" smtClean="0">
                <a:solidFill>
                  <a:srgbClr val="7030A0"/>
                </a:solidFill>
              </a:rPr>
              <a:t>Motor development</a:t>
            </a:r>
            <a:endParaRPr lang="zh-TW" altLang="en-US" u="sng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Head control</a:t>
            </a:r>
          </a:p>
          <a:p>
            <a:r>
              <a:rPr lang="en-US" altLang="zh-TW" dirty="0" smtClean="0"/>
              <a:t>At birth, most infants can turn their heads from side while lying on their backs. </a:t>
            </a:r>
          </a:p>
          <a:p>
            <a:r>
              <a:rPr lang="en-US" altLang="zh-TW" dirty="0" smtClean="0">
                <a:solidFill>
                  <a:srgbClr val="7030A0"/>
                </a:solidFill>
              </a:rPr>
              <a:t>By 4 months, almost all babies can keep their heads erect </a:t>
            </a:r>
            <a:r>
              <a:rPr lang="zh-TW" altLang="en-US" dirty="0" smtClean="0">
                <a:solidFill>
                  <a:srgbClr val="7030A0"/>
                </a:solidFill>
              </a:rPr>
              <a:t> 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直立 </a:t>
            </a:r>
            <a:r>
              <a:rPr lang="en-US" altLang="zh-TW" dirty="0" smtClean="0">
                <a:solidFill>
                  <a:srgbClr val="7030A0"/>
                </a:solidFill>
              </a:rPr>
              <a:t>/</a:t>
            </a:r>
            <a:r>
              <a:rPr lang="zh-TW" altLang="en-US" dirty="0" smtClean="0">
                <a:solidFill>
                  <a:srgbClr val="7030A0"/>
                </a:solidFill>
              </a:rPr>
              <a:t> 豎起</a:t>
            </a:r>
            <a:r>
              <a:rPr lang="en-US" altLang="zh-TW" dirty="0" smtClean="0">
                <a:solidFill>
                  <a:srgbClr val="7030A0"/>
                </a:solidFill>
              </a:rPr>
              <a:t>)</a:t>
            </a:r>
            <a:r>
              <a:rPr lang="zh-TW" altLang="en-US" dirty="0" smtClean="0">
                <a:solidFill>
                  <a:srgbClr val="7030A0"/>
                </a:solidFill>
              </a:rPr>
              <a:t> </a:t>
            </a:r>
            <a:r>
              <a:rPr lang="en-US" altLang="zh-TW" dirty="0" smtClean="0">
                <a:solidFill>
                  <a:srgbClr val="7030A0"/>
                </a:solidFill>
              </a:rPr>
              <a:t>while being held or supported in a sitting position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30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Hand control</a:t>
            </a:r>
          </a:p>
          <a:p>
            <a:r>
              <a:rPr lang="en-US" altLang="zh-TW" dirty="0" smtClean="0"/>
              <a:t>At about 3.6 months, most infants can </a:t>
            </a:r>
            <a:r>
              <a:rPr lang="en-US" altLang="zh-TW" dirty="0" smtClean="0">
                <a:solidFill>
                  <a:srgbClr val="7030A0"/>
                </a:solidFill>
              </a:rPr>
              <a:t>grasp</a:t>
            </a:r>
            <a:r>
              <a:rPr lang="en-US" altLang="zh-TW" dirty="0" smtClean="0"/>
              <a:t> an object of </a:t>
            </a:r>
            <a:r>
              <a:rPr lang="en-US" altLang="zh-TW" dirty="0" err="1" smtClean="0"/>
              <a:t>moterate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中等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size, such as a rattle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吹氣公仔</a:t>
            </a:r>
            <a:r>
              <a:rPr lang="en-US" altLang="zh-TW" dirty="0" smtClean="0"/>
              <a:t>), but have trouble holding a small object.</a:t>
            </a:r>
          </a:p>
          <a:p>
            <a:r>
              <a:rPr lang="en-US" altLang="zh-TW" dirty="0" smtClean="0"/>
              <a:t>Next, they begin to </a:t>
            </a:r>
            <a:r>
              <a:rPr lang="en-US" altLang="zh-TW" dirty="0" smtClean="0">
                <a:solidFill>
                  <a:srgbClr val="7030A0"/>
                </a:solidFill>
              </a:rPr>
              <a:t>grasp objects </a:t>
            </a:r>
            <a:r>
              <a:rPr lang="en-US" altLang="zh-TW" dirty="0" smtClean="0"/>
              <a:t>with one hand and transfer them to the other, and then to hold small objects.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3224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Locomotion</a:t>
            </a:r>
            <a:r>
              <a:rPr lang="zh-TW" altLang="en-US" b="1" u="sng" dirty="0" smtClean="0">
                <a:solidFill>
                  <a:srgbClr val="7030A0"/>
                </a:solidFill>
              </a:rPr>
              <a:t> </a:t>
            </a:r>
            <a:r>
              <a:rPr lang="en-US" altLang="zh-TW" b="1" u="sng" dirty="0" smtClean="0">
                <a:solidFill>
                  <a:srgbClr val="7030A0"/>
                </a:solidFill>
              </a:rPr>
              <a:t>(</a:t>
            </a:r>
            <a:r>
              <a:rPr lang="zh-TW" altLang="en-US" b="1" u="sng" dirty="0" smtClean="0">
                <a:solidFill>
                  <a:srgbClr val="7030A0"/>
                </a:solidFill>
              </a:rPr>
              <a:t>移動</a:t>
            </a:r>
            <a:r>
              <a:rPr lang="en-US" altLang="zh-TW" b="1" u="sng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altLang="zh-TW" dirty="0" smtClean="0"/>
              <a:t>After 3 months, the average infant begins to </a:t>
            </a:r>
            <a:r>
              <a:rPr lang="en-US" altLang="zh-TW" dirty="0" smtClean="0">
                <a:solidFill>
                  <a:srgbClr val="7030A0"/>
                </a:solidFill>
              </a:rPr>
              <a:t>roll</a:t>
            </a:r>
            <a:r>
              <a:rPr lang="en-US" altLang="zh-TW" dirty="0" smtClean="0"/>
              <a:t> over deliberately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故意地</a:t>
            </a:r>
            <a:r>
              <a:rPr lang="en-US" altLang="zh-TW" dirty="0" smtClean="0"/>
              <a:t>) – first from front to back and then from back to front.</a:t>
            </a:r>
          </a:p>
          <a:p>
            <a:r>
              <a:rPr lang="en-US" altLang="zh-TW" dirty="0" smtClean="0"/>
              <a:t>Between 6 – 10 months, most babies begin to get around under their own power by means of </a:t>
            </a:r>
            <a:r>
              <a:rPr lang="en-US" altLang="zh-TW" dirty="0" smtClean="0">
                <a:solidFill>
                  <a:srgbClr val="7030A0"/>
                </a:solidFill>
              </a:rPr>
              <a:t>creeping or crawling</a:t>
            </a:r>
            <a:r>
              <a:rPr lang="zh-TW" altLang="en-US" dirty="0" smtClean="0">
                <a:solidFill>
                  <a:srgbClr val="7030A0"/>
                </a:solidFill>
              </a:rPr>
              <a:t> 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爬行</a:t>
            </a:r>
            <a:r>
              <a:rPr lang="en-US" altLang="zh-TW" dirty="0" smtClean="0">
                <a:solidFill>
                  <a:srgbClr val="7030A0"/>
                </a:solidFill>
              </a:rPr>
              <a:t>). 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87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Motor (</a:t>
            </a:r>
            <a:r>
              <a:rPr lang="zh-TW" altLang="en-US" b="1" u="sng" dirty="0" smtClean="0">
                <a:solidFill>
                  <a:srgbClr val="7030A0"/>
                </a:solidFill>
              </a:rPr>
              <a:t>運動神經</a:t>
            </a:r>
            <a:r>
              <a:rPr lang="en-US" altLang="zh-TW" b="1" u="sng" dirty="0" smtClean="0">
                <a:solidFill>
                  <a:srgbClr val="7030A0"/>
                </a:solidFill>
              </a:rPr>
              <a:t>)development and perception</a:t>
            </a:r>
          </a:p>
          <a:p>
            <a:r>
              <a:rPr lang="en-US" altLang="zh-TW" dirty="0" smtClean="0">
                <a:solidFill>
                  <a:srgbClr val="7030A0"/>
                </a:solidFill>
              </a:rPr>
              <a:t>Visual guidance </a:t>
            </a:r>
            <a:r>
              <a:rPr lang="en-US" altLang="zh-TW" dirty="0" smtClean="0"/>
              <a:t>means use of the eyes to guide the movement of the hands.</a:t>
            </a:r>
          </a:p>
          <a:p>
            <a:r>
              <a:rPr lang="en-US" altLang="zh-TW" dirty="0" smtClean="0"/>
              <a:t>Depth perception refers to the ability to </a:t>
            </a:r>
            <a:r>
              <a:rPr lang="en-US" altLang="zh-TW" b="1" dirty="0" smtClean="0">
                <a:solidFill>
                  <a:srgbClr val="7030A0"/>
                </a:solidFill>
              </a:rPr>
              <a:t>preceive objects and surfaces in three dimensions</a:t>
            </a:r>
            <a:r>
              <a:rPr lang="en-US" altLang="zh-TW" dirty="0" smtClean="0"/>
              <a:t>, depends on several kinds of cues that affect the image of an object on the retina (</a:t>
            </a:r>
            <a:r>
              <a:rPr lang="zh-TW" altLang="en-US" dirty="0" smtClean="0"/>
              <a:t>視網膜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the eye.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889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98ABC-E2A6-468D-BD5A-404C7F705B05}" type="slidenum">
              <a:rPr lang="zh-TW" altLang="en-US"/>
              <a:pPr>
                <a:defRPr/>
              </a:pPr>
              <a:t>35</a:t>
            </a:fld>
            <a:endParaRPr lang="zh-TW" altLang="en-US" dirty="0"/>
          </a:p>
        </p:txBody>
      </p:sp>
      <p:pic>
        <p:nvPicPr>
          <p:cNvPr id="46092" name="Picture 2" descr="HM0035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762000"/>
            <a:ext cx="28686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3" name="Text Box 3"/>
          <p:cNvSpPr txBox="1">
            <a:spLocks noChangeArrowheads="1"/>
          </p:cNvSpPr>
          <p:nvPr/>
        </p:nvSpPr>
        <p:spPr bwMode="auto">
          <a:xfrm>
            <a:off x="2286000" y="38576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latin typeface="Times New Roman" pitchFamily="18" charset="0"/>
              </a:rPr>
              <a:t>Right</a:t>
            </a:r>
          </a:p>
        </p:txBody>
      </p:sp>
      <p:sp>
        <p:nvSpPr>
          <p:cNvPr id="46094" name="Text Box 4"/>
          <p:cNvSpPr txBox="1">
            <a:spLocks noChangeArrowheads="1"/>
          </p:cNvSpPr>
          <p:nvPr/>
        </p:nvSpPr>
        <p:spPr bwMode="auto">
          <a:xfrm>
            <a:off x="1143000" y="385762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 dirty="0">
                <a:latin typeface="Times New Roman" pitchFamily="18" charset="0"/>
              </a:rPr>
              <a:t>Left </a:t>
            </a:r>
          </a:p>
        </p:txBody>
      </p:sp>
      <p:sp>
        <p:nvSpPr>
          <p:cNvPr id="46095" name="Text Box 5"/>
          <p:cNvSpPr txBox="1">
            <a:spLocks noChangeArrowheads="1"/>
          </p:cNvSpPr>
          <p:nvPr/>
        </p:nvSpPr>
        <p:spPr bwMode="auto">
          <a:xfrm>
            <a:off x="381000" y="2895600"/>
            <a:ext cx="1219200" cy="504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TW" b="1" dirty="0">
                <a:latin typeface="Times New Roman" pitchFamily="18" charset="0"/>
              </a:rPr>
              <a:t>Approach behaviors</a:t>
            </a:r>
          </a:p>
        </p:txBody>
      </p:sp>
      <p:sp>
        <p:nvSpPr>
          <p:cNvPr id="46096" name="Text Box 6"/>
          <p:cNvSpPr txBox="1">
            <a:spLocks noChangeArrowheads="1"/>
          </p:cNvSpPr>
          <p:nvPr/>
        </p:nvSpPr>
        <p:spPr bwMode="auto">
          <a:xfrm>
            <a:off x="2590800" y="2895600"/>
            <a:ext cx="1447800" cy="71776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altLang="zh-TW" b="1" dirty="0" smtClean="0">
                <a:latin typeface="Times New Roman" pitchFamily="18" charset="0"/>
              </a:rPr>
              <a:t>Withdrawal</a:t>
            </a:r>
            <a:r>
              <a:rPr lang="zh-HK" altLang="en-US" dirty="0"/>
              <a:t>撤退</a:t>
            </a:r>
            <a:r>
              <a:rPr lang="en-US" altLang="zh-TW" b="1" dirty="0" smtClean="0">
                <a:latin typeface="Times New Roman" pitchFamily="18" charset="0"/>
              </a:rPr>
              <a:t>behaviors</a:t>
            </a:r>
            <a:endParaRPr lang="en-US" altLang="zh-TW" b="1" dirty="0">
              <a:latin typeface="Times New Roman" pitchFamily="18" charset="0"/>
            </a:endParaRPr>
          </a:p>
        </p:txBody>
      </p:sp>
      <p:sp>
        <p:nvSpPr>
          <p:cNvPr id="46097" name="Line 7"/>
          <p:cNvSpPr>
            <a:spLocks noChangeShapeType="1"/>
          </p:cNvSpPr>
          <p:nvPr/>
        </p:nvSpPr>
        <p:spPr bwMode="auto">
          <a:xfrm flipH="1" flipV="1">
            <a:off x="3190504" y="4123830"/>
            <a:ext cx="609600" cy="31877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8" name="Text Box 8"/>
          <p:cNvSpPr txBox="1">
            <a:spLocks noChangeArrowheads="1"/>
          </p:cNvSpPr>
          <p:nvPr/>
        </p:nvSpPr>
        <p:spPr bwMode="auto">
          <a:xfrm>
            <a:off x="119134" y="4510917"/>
            <a:ext cx="1600200" cy="1754326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TW" b="1" dirty="0">
                <a:latin typeface="Times New Roman" pitchFamily="18" charset="0"/>
              </a:rPr>
              <a:t>Joy, </a:t>
            </a:r>
            <a:r>
              <a:rPr lang="en-US" altLang="zh-TW" b="1" dirty="0" smtClean="0">
                <a:latin typeface="Times New Roman" pitchFamily="18" charset="0"/>
              </a:rPr>
              <a:t>happiness, pride</a:t>
            </a:r>
            <a:r>
              <a:rPr lang="zh-HK" altLang="en-US" dirty="0"/>
              <a:t>自豪</a:t>
            </a:r>
            <a:r>
              <a:rPr lang="en-US" altLang="zh-TW" b="1" dirty="0" smtClean="0">
                <a:latin typeface="Times New Roman" pitchFamily="18" charset="0"/>
              </a:rPr>
              <a:t>, </a:t>
            </a:r>
            <a:r>
              <a:rPr lang="en-US" altLang="zh-TW" b="1" dirty="0">
                <a:latin typeface="Times New Roman" pitchFamily="18" charset="0"/>
              </a:rPr>
              <a:t>anger, hostility, jealousy, interest, concern, responsibility</a:t>
            </a:r>
          </a:p>
        </p:txBody>
      </p:sp>
      <p:sp>
        <p:nvSpPr>
          <p:cNvPr id="46099" name="Text Box 9"/>
          <p:cNvSpPr txBox="1">
            <a:spLocks noChangeArrowheads="1"/>
          </p:cNvSpPr>
          <p:nvPr/>
        </p:nvSpPr>
        <p:spPr bwMode="auto">
          <a:xfrm>
            <a:off x="1835696" y="4533900"/>
            <a:ext cx="2078360" cy="1546577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TW" b="1" dirty="0" smtClean="0">
                <a:latin typeface="Times New Roman" pitchFamily="18" charset="0"/>
              </a:rPr>
              <a:t>Distress </a:t>
            </a:r>
            <a:r>
              <a:rPr lang="zh-TW" altLang="en-US" b="1" dirty="0" smtClean="0">
                <a:latin typeface="Times New Roman" pitchFamily="18" charset="0"/>
              </a:rPr>
              <a:t>極度憂慮</a:t>
            </a:r>
            <a:r>
              <a:rPr lang="en-US" altLang="zh-TW" b="1" dirty="0" smtClean="0">
                <a:latin typeface="Times New Roman" pitchFamily="18" charset="0"/>
              </a:rPr>
              <a:t>, misery</a:t>
            </a:r>
            <a:r>
              <a:rPr lang="zh-TW" altLang="en-US" b="1" dirty="0" smtClean="0">
                <a:latin typeface="Times New Roman" pitchFamily="18" charset="0"/>
              </a:rPr>
              <a:t> 痛苦</a:t>
            </a:r>
            <a:r>
              <a:rPr lang="en-US" altLang="zh-TW" b="1" dirty="0" smtClean="0">
                <a:latin typeface="Times New Roman" pitchFamily="18" charset="0"/>
              </a:rPr>
              <a:t>, agony</a:t>
            </a:r>
            <a:r>
              <a:rPr lang="zh-TW" altLang="en-US" b="1" dirty="0" smtClean="0">
                <a:latin typeface="Times New Roman" pitchFamily="18" charset="0"/>
              </a:rPr>
              <a:t> 苦腦</a:t>
            </a:r>
            <a:r>
              <a:rPr lang="en-US" altLang="zh-TW" b="1" dirty="0" smtClean="0">
                <a:latin typeface="Times New Roman" pitchFamily="18" charset="0"/>
              </a:rPr>
              <a:t>, disgust</a:t>
            </a:r>
            <a:r>
              <a:rPr lang="zh-TW" altLang="en-US" b="1" dirty="0" smtClean="0">
                <a:latin typeface="Times New Roman" pitchFamily="18" charset="0"/>
              </a:rPr>
              <a:t> 氣憤</a:t>
            </a:r>
            <a:r>
              <a:rPr lang="en-US" altLang="zh-TW" b="1" dirty="0" smtClean="0">
                <a:latin typeface="Times New Roman" pitchFamily="18" charset="0"/>
              </a:rPr>
              <a:t>, contempt</a:t>
            </a:r>
            <a:r>
              <a:rPr lang="zh-TW" altLang="en-US" b="1" dirty="0" smtClean="0">
                <a:latin typeface="Times New Roman" pitchFamily="18" charset="0"/>
              </a:rPr>
              <a:t>鄙視</a:t>
            </a:r>
            <a:r>
              <a:rPr lang="en-US" altLang="zh-TW" b="1" dirty="0" smtClean="0">
                <a:latin typeface="Times New Roman" pitchFamily="18" charset="0"/>
              </a:rPr>
              <a:t>, resentment</a:t>
            </a:r>
            <a:r>
              <a:rPr lang="zh-TW" altLang="en-US" b="1" dirty="0" smtClean="0">
                <a:latin typeface="Times New Roman" pitchFamily="18" charset="0"/>
              </a:rPr>
              <a:t> 憤怒</a:t>
            </a:r>
            <a:r>
              <a:rPr lang="en-US" altLang="zh-TW" b="1" dirty="0" smtClean="0">
                <a:latin typeface="Times New Roman" pitchFamily="18" charset="0"/>
              </a:rPr>
              <a:t>, </a:t>
            </a:r>
            <a:r>
              <a:rPr lang="en-US" altLang="zh-TW" b="1" dirty="0">
                <a:latin typeface="Times New Roman" pitchFamily="18" charset="0"/>
              </a:rPr>
              <a:t>fear, </a:t>
            </a:r>
            <a:r>
              <a:rPr lang="en-US" altLang="zh-TW" b="1" dirty="0" smtClean="0">
                <a:latin typeface="Times New Roman" pitchFamily="18" charset="0"/>
              </a:rPr>
              <a:t>horror</a:t>
            </a:r>
            <a:r>
              <a:rPr lang="zh-TW" altLang="en-US" b="1" dirty="0" smtClean="0">
                <a:latin typeface="Times New Roman" pitchFamily="18" charset="0"/>
              </a:rPr>
              <a:t> 震驚</a:t>
            </a:r>
            <a:r>
              <a:rPr lang="en-US" altLang="zh-TW" b="1" dirty="0" smtClean="0">
                <a:latin typeface="Times New Roman" pitchFamily="18" charset="0"/>
              </a:rPr>
              <a:t>, anxiety</a:t>
            </a:r>
            <a:endParaRPr lang="en-US" altLang="zh-TW" b="1" dirty="0">
              <a:latin typeface="Times New Roman" pitchFamily="18" charset="0"/>
            </a:endParaRPr>
          </a:p>
        </p:txBody>
      </p:sp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4038600" y="2127250"/>
          <a:ext cx="4495800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0" name="Bitmap Image" r:id="rId5" imgW="7400000" imgH="4904762" progId="PBrush">
                  <p:embed/>
                </p:oleObj>
              </mc:Choice>
              <mc:Fallback>
                <p:oleObj name="Bitmap Image" r:id="rId5" imgW="7400000" imgH="4904762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127250"/>
                        <a:ext cx="4495800" cy="297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0" name="Line 11"/>
          <p:cNvSpPr>
            <a:spLocks noChangeShapeType="1"/>
          </p:cNvSpPr>
          <p:nvPr/>
        </p:nvSpPr>
        <p:spPr bwMode="auto">
          <a:xfrm flipH="1">
            <a:off x="7010400" y="2209800"/>
            <a:ext cx="914400" cy="6858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01" name="Text Box 12"/>
          <p:cNvSpPr txBox="1">
            <a:spLocks noChangeArrowheads="1"/>
          </p:cNvSpPr>
          <p:nvPr/>
        </p:nvSpPr>
        <p:spPr bwMode="auto">
          <a:xfrm>
            <a:off x="4648200" y="5133975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Primary hearing</a:t>
            </a:r>
          </a:p>
        </p:txBody>
      </p:sp>
      <p:sp>
        <p:nvSpPr>
          <p:cNvPr id="46102" name="Text Box 13"/>
          <p:cNvSpPr txBox="1">
            <a:spLocks noChangeArrowheads="1"/>
          </p:cNvSpPr>
          <p:nvPr/>
        </p:nvSpPr>
        <p:spPr bwMode="auto">
          <a:xfrm>
            <a:off x="7620000" y="5286375"/>
            <a:ext cx="1066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Primary visual</a:t>
            </a:r>
          </a:p>
        </p:txBody>
      </p:sp>
      <p:sp>
        <p:nvSpPr>
          <p:cNvPr id="46103" name="Text Box 14"/>
          <p:cNvSpPr txBox="1">
            <a:spLocks noChangeArrowheads="1"/>
          </p:cNvSpPr>
          <p:nvPr/>
        </p:nvSpPr>
        <p:spPr bwMode="auto">
          <a:xfrm>
            <a:off x="6817920" y="913782"/>
            <a:ext cx="990600" cy="8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TW" b="1" dirty="0">
                <a:latin typeface="Times New Roman" pitchFamily="18" charset="0"/>
              </a:rPr>
              <a:t>Motor </a:t>
            </a:r>
            <a:r>
              <a:rPr lang="en-US" altLang="zh-TW" b="1" dirty="0" smtClean="0">
                <a:latin typeface="Times New Roman" pitchFamily="18" charset="0"/>
              </a:rPr>
              <a:t>cortex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HK" altLang="en-US" b="1" dirty="0"/>
              <a:t>腦皮層</a:t>
            </a:r>
            <a:endParaRPr lang="en-US" altLang="zh-TW" b="1" dirty="0">
              <a:latin typeface="Times New Roman" pitchFamily="18" charset="0"/>
            </a:endParaRPr>
          </a:p>
        </p:txBody>
      </p:sp>
      <p:sp>
        <p:nvSpPr>
          <p:cNvPr id="46104" name="Line 15"/>
          <p:cNvSpPr>
            <a:spLocks noChangeShapeType="1"/>
          </p:cNvSpPr>
          <p:nvPr/>
        </p:nvSpPr>
        <p:spPr bwMode="auto">
          <a:xfrm flipV="1">
            <a:off x="8153400" y="4648200"/>
            <a:ext cx="1524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05" name="Text Box 16"/>
          <p:cNvSpPr txBox="1">
            <a:spLocks noChangeArrowheads="1"/>
          </p:cNvSpPr>
          <p:nvPr/>
        </p:nvSpPr>
        <p:spPr bwMode="auto">
          <a:xfrm>
            <a:off x="6322620" y="5925715"/>
            <a:ext cx="236418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altLang="zh-TW" b="1" dirty="0" smtClean="0">
                <a:latin typeface="Times New Roman" pitchFamily="18" charset="0"/>
              </a:rPr>
              <a:t>Language comprehension</a:t>
            </a:r>
            <a:r>
              <a:rPr lang="zh-TW" altLang="en-US" b="1" dirty="0" smtClean="0">
                <a:latin typeface="Times New Roman" pitchFamily="18" charset="0"/>
              </a:rPr>
              <a:t> 理解   </a:t>
            </a:r>
            <a:endParaRPr lang="en-US" altLang="zh-TW" b="1" dirty="0">
              <a:latin typeface="Times New Roman" pitchFamily="18" charset="0"/>
            </a:endParaRPr>
          </a:p>
        </p:txBody>
      </p:sp>
      <p:sp>
        <p:nvSpPr>
          <p:cNvPr id="46106" name="Line 17"/>
          <p:cNvSpPr>
            <a:spLocks noChangeShapeType="1"/>
          </p:cNvSpPr>
          <p:nvPr/>
        </p:nvSpPr>
        <p:spPr bwMode="auto">
          <a:xfrm flipV="1">
            <a:off x="7313220" y="3581399"/>
            <a:ext cx="230579" cy="2344315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07" name="Line 18"/>
          <p:cNvSpPr>
            <a:spLocks noChangeShapeType="1"/>
          </p:cNvSpPr>
          <p:nvPr/>
        </p:nvSpPr>
        <p:spPr bwMode="auto">
          <a:xfrm flipV="1">
            <a:off x="6324600" y="4343400"/>
            <a:ext cx="3048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08" name="Line 19"/>
          <p:cNvSpPr>
            <a:spLocks noChangeShapeType="1"/>
          </p:cNvSpPr>
          <p:nvPr/>
        </p:nvSpPr>
        <p:spPr bwMode="auto">
          <a:xfrm flipH="1">
            <a:off x="5943600" y="3810000"/>
            <a:ext cx="76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9" name="Line 20"/>
          <p:cNvSpPr>
            <a:spLocks noChangeShapeType="1"/>
          </p:cNvSpPr>
          <p:nvPr/>
        </p:nvSpPr>
        <p:spPr bwMode="auto">
          <a:xfrm flipH="1" flipV="1">
            <a:off x="6629400" y="36576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0" name="Line 21"/>
          <p:cNvSpPr>
            <a:spLocks noChangeShapeType="1"/>
          </p:cNvSpPr>
          <p:nvPr/>
        </p:nvSpPr>
        <p:spPr bwMode="auto">
          <a:xfrm>
            <a:off x="5943600" y="3962400"/>
            <a:ext cx="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1" name="Text Box 22"/>
          <p:cNvSpPr txBox="1">
            <a:spLocks noChangeArrowheads="1"/>
          </p:cNvSpPr>
          <p:nvPr/>
        </p:nvSpPr>
        <p:spPr bwMode="auto">
          <a:xfrm>
            <a:off x="5638800" y="1524000"/>
            <a:ext cx="1371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Language structure</a:t>
            </a:r>
          </a:p>
        </p:txBody>
      </p:sp>
      <p:sp>
        <p:nvSpPr>
          <p:cNvPr id="46112" name="Line 23"/>
          <p:cNvSpPr>
            <a:spLocks noChangeShapeType="1"/>
          </p:cNvSpPr>
          <p:nvPr/>
        </p:nvSpPr>
        <p:spPr bwMode="auto">
          <a:xfrm flipV="1">
            <a:off x="5334000" y="3886200"/>
            <a:ext cx="10668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13" name="Text Box 24"/>
          <p:cNvSpPr txBox="1">
            <a:spLocks noChangeArrowheads="1"/>
          </p:cNvSpPr>
          <p:nvPr/>
        </p:nvSpPr>
        <p:spPr bwMode="auto">
          <a:xfrm>
            <a:off x="7848600" y="1933575"/>
            <a:ext cx="990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Sensory cortex</a:t>
            </a:r>
          </a:p>
        </p:txBody>
      </p:sp>
      <p:sp>
        <p:nvSpPr>
          <p:cNvPr id="46114" name="Line 25"/>
          <p:cNvSpPr>
            <a:spLocks noChangeShapeType="1"/>
          </p:cNvSpPr>
          <p:nvPr/>
        </p:nvSpPr>
        <p:spPr bwMode="auto">
          <a:xfrm flipH="1">
            <a:off x="6705600" y="1828800"/>
            <a:ext cx="304800" cy="8382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15" name="Text Box 26"/>
          <p:cNvSpPr txBox="1">
            <a:spLocks noChangeArrowheads="1"/>
          </p:cNvSpPr>
          <p:nvPr/>
        </p:nvSpPr>
        <p:spPr bwMode="auto">
          <a:xfrm>
            <a:off x="3733800" y="1219200"/>
            <a:ext cx="1828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TW" b="1" dirty="0">
                <a:latin typeface="Times New Roman" pitchFamily="18" charset="0"/>
              </a:rPr>
              <a:t>Concentrating, planning, problem solving </a:t>
            </a:r>
          </a:p>
        </p:txBody>
      </p:sp>
      <p:sp>
        <p:nvSpPr>
          <p:cNvPr id="46116" name="Line 27"/>
          <p:cNvSpPr>
            <a:spLocks noChangeShapeType="1"/>
          </p:cNvSpPr>
          <p:nvPr/>
        </p:nvSpPr>
        <p:spPr bwMode="auto">
          <a:xfrm flipH="1">
            <a:off x="5410200" y="1981200"/>
            <a:ext cx="609600" cy="160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17" name="Text Box 28"/>
          <p:cNvSpPr txBox="1">
            <a:spLocks noChangeArrowheads="1"/>
          </p:cNvSpPr>
          <p:nvPr/>
        </p:nvSpPr>
        <p:spPr bwMode="auto">
          <a:xfrm>
            <a:off x="5638800" y="5029200"/>
            <a:ext cx="1524000" cy="71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TW" b="1" dirty="0" smtClean="0">
                <a:latin typeface="Times New Roman" pitchFamily="18" charset="0"/>
              </a:rPr>
              <a:t>Interpreting</a:t>
            </a:r>
            <a:r>
              <a:rPr lang="zh-HK" altLang="en-US" dirty="0" smtClean="0"/>
              <a:t>詮釋</a:t>
            </a:r>
            <a:r>
              <a:rPr lang="en-US" altLang="zh-TW" b="1" dirty="0" smtClean="0">
                <a:latin typeface="Times New Roman" pitchFamily="18" charset="0"/>
              </a:rPr>
              <a:t>experiences</a:t>
            </a:r>
            <a:endParaRPr lang="en-US" altLang="zh-TW" b="1" dirty="0">
              <a:latin typeface="Times New Roman" pitchFamily="18" charset="0"/>
            </a:endParaRPr>
          </a:p>
        </p:txBody>
      </p:sp>
      <p:sp>
        <p:nvSpPr>
          <p:cNvPr id="46118" name="Line 29"/>
          <p:cNvSpPr>
            <a:spLocks noChangeShapeType="1"/>
          </p:cNvSpPr>
          <p:nvPr/>
        </p:nvSpPr>
        <p:spPr bwMode="auto">
          <a:xfrm>
            <a:off x="4495800" y="1905000"/>
            <a:ext cx="3048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19" name="Line 30"/>
          <p:cNvSpPr>
            <a:spLocks noChangeShapeType="1"/>
          </p:cNvSpPr>
          <p:nvPr/>
        </p:nvSpPr>
        <p:spPr bwMode="auto">
          <a:xfrm flipV="1">
            <a:off x="571500" y="4137808"/>
            <a:ext cx="533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20" name="Text Box 31"/>
          <p:cNvSpPr txBox="1">
            <a:spLocks noChangeArrowheads="1"/>
          </p:cNvSpPr>
          <p:nvPr/>
        </p:nvSpPr>
        <p:spPr bwMode="auto">
          <a:xfrm>
            <a:off x="4067175" y="6237288"/>
            <a:ext cx="335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TW" b="1">
              <a:latin typeface="Times New Roman" pitchFamily="18" charset="0"/>
            </a:endParaRPr>
          </a:p>
        </p:txBody>
      </p:sp>
      <p:sp>
        <p:nvSpPr>
          <p:cNvPr id="46121" name="Text Box 32"/>
          <p:cNvSpPr txBox="1">
            <a:spLocks noChangeArrowheads="1"/>
          </p:cNvSpPr>
          <p:nvPr/>
        </p:nvSpPr>
        <p:spPr bwMode="auto">
          <a:xfrm>
            <a:off x="1066800" y="30163"/>
            <a:ext cx="731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200" b="1">
                <a:latin typeface="Times New Roman" pitchFamily="18" charset="0"/>
              </a:rPr>
              <a:t>The Brain’s Hemispheres and Emotions</a:t>
            </a:r>
          </a:p>
        </p:txBody>
      </p:sp>
      <p:sp>
        <p:nvSpPr>
          <p:cNvPr id="46122" name="Text Box 33"/>
          <p:cNvSpPr txBox="1">
            <a:spLocks noChangeArrowheads="1"/>
          </p:cNvSpPr>
          <p:nvPr/>
        </p:nvSpPr>
        <p:spPr bwMode="auto">
          <a:xfrm>
            <a:off x="1752600" y="1212850"/>
            <a:ext cx="762000" cy="311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Front</a:t>
            </a:r>
            <a:r>
              <a:rPr lang="en-US" altLang="zh-TW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24F61-5D7D-4528-82EE-596362C0CFF2}" type="slidenum">
              <a:rPr lang="zh-TW" altLang="en-US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Enriched (</a:t>
            </a:r>
            <a:r>
              <a:rPr lang="zh-HK" altLang="en-US" sz="2800" dirty="0" smtClean="0">
                <a:solidFill>
                  <a:srgbClr val="FF0000"/>
                </a:solidFill>
              </a:rPr>
              <a:t>富裕</a:t>
            </a:r>
            <a:r>
              <a:rPr lang="zh-TW" altLang="en-US" sz="2800" dirty="0">
                <a:solidFill>
                  <a:srgbClr val="FF0000"/>
                </a:solidFill>
              </a:rPr>
              <a:t>的</a:t>
            </a:r>
            <a:r>
              <a:rPr lang="en-US" altLang="zh-HK" sz="2800" dirty="0" smtClean="0">
                <a:solidFill>
                  <a:srgbClr val="FF0000"/>
                </a:solidFill>
              </a:rPr>
              <a:t>) </a:t>
            </a:r>
            <a:r>
              <a:rPr lang="en-US" altLang="zh-TW" sz="2800" dirty="0" smtClean="0">
                <a:solidFill>
                  <a:srgbClr val="FF0000"/>
                </a:solidFill>
              </a:rPr>
              <a:t>environments</a:t>
            </a:r>
            <a:r>
              <a:rPr lang="en-US" altLang="zh-TW" sz="2800" dirty="0" smtClean="0"/>
              <a:t> promote faster brain development than deprived ones.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Depressed brain activity has been found in children who grow up in a </a:t>
            </a:r>
            <a:r>
              <a:rPr lang="en-US" altLang="zh-TW" sz="2800" dirty="0" smtClean="0">
                <a:solidFill>
                  <a:srgbClr val="FF0000"/>
                </a:solidFill>
              </a:rPr>
              <a:t>deprived(</a:t>
            </a:r>
            <a:r>
              <a:rPr lang="zh-HK" altLang="en-US" sz="2800" dirty="0" smtClean="0">
                <a:solidFill>
                  <a:srgbClr val="FF0000"/>
                </a:solidFill>
              </a:rPr>
              <a:t>貧困</a:t>
            </a:r>
            <a:r>
              <a:rPr lang="zh-TW" altLang="en-US" sz="2800" dirty="0" smtClean="0">
                <a:solidFill>
                  <a:srgbClr val="FF0000"/>
                </a:solidFill>
              </a:rPr>
              <a:t>的</a:t>
            </a:r>
            <a:r>
              <a:rPr lang="en-US" altLang="zh-HK" sz="2800" dirty="0" smtClean="0">
                <a:solidFill>
                  <a:srgbClr val="FF0000"/>
                </a:solidFill>
              </a:rPr>
              <a:t>)</a:t>
            </a:r>
            <a:r>
              <a:rPr lang="en-US" altLang="zh-TW" sz="2800" dirty="0" smtClean="0">
                <a:solidFill>
                  <a:srgbClr val="FF0000"/>
                </a:solidFill>
              </a:rPr>
              <a:t>environment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After birth: </a:t>
            </a:r>
            <a:r>
              <a:rPr lang="en-US" altLang="zh-TW" sz="2800" dirty="0" smtClean="0">
                <a:solidFill>
                  <a:srgbClr val="FF0000"/>
                </a:solidFill>
              </a:rPr>
              <a:t>sights, sounds, smells, touches, language, and eye contact</a:t>
            </a:r>
            <a:r>
              <a:rPr lang="en-US" altLang="zh-TW" sz="2800" dirty="0" smtClean="0"/>
              <a:t> help shape the brain</a:t>
            </a:r>
            <a:r>
              <a:rPr lang="en-US" altLang="zh-TW" sz="2800" dirty="0" smtClean="0">
                <a:latin typeface="Times New Roman" pitchFamily="18" charset="0"/>
              </a:rPr>
              <a:t>’</a:t>
            </a:r>
            <a:r>
              <a:rPr lang="en-US" altLang="zh-TW" sz="2800" dirty="0" smtClean="0"/>
              <a:t>s neural</a:t>
            </a:r>
            <a:r>
              <a:rPr lang="zh-TW" altLang="en-US" sz="2800" dirty="0" smtClean="0"/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(</a:t>
            </a:r>
            <a:r>
              <a:rPr lang="zh-HK" altLang="en-US" sz="2800" b="1" dirty="0" smtClean="0">
                <a:solidFill>
                  <a:srgbClr val="FF0000"/>
                </a:solidFill>
              </a:rPr>
              <a:t>神經中樞的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/>
              <a:t>connections.</a:t>
            </a:r>
          </a:p>
          <a:p>
            <a:endParaRPr lang="zh-TW" altLang="en-US" sz="28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47B16-7471-4DB9-95EA-19058AB85685}" type="slidenum">
              <a:rPr lang="zh-TW" altLang="en-US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altLang="zh-TW" sz="2000" dirty="0" smtClean="0"/>
              <a:t>Mother should not breast-feed if she has AIDS or other infectious diseases or active tuberculosis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(</a:t>
            </a:r>
            <a:r>
              <a:rPr lang="zh-HK" altLang="en-US" sz="2000" dirty="0" smtClean="0"/>
              <a:t>結核病</a:t>
            </a:r>
            <a:r>
              <a:rPr lang="en-US" altLang="zh-TW" sz="2000" dirty="0" smtClean="0"/>
              <a:t>)or is taking drugs that can be transmitted through breast milk.</a:t>
            </a:r>
          </a:p>
          <a:p>
            <a:pPr>
              <a:lnSpc>
                <a:spcPct val="115000"/>
              </a:lnSpc>
            </a:pPr>
            <a:endParaRPr lang="en-US" altLang="zh-TW" sz="2000" dirty="0" smtClean="0"/>
          </a:p>
          <a:p>
            <a:pPr>
              <a:lnSpc>
                <a:spcPct val="115000"/>
              </a:lnSpc>
            </a:pPr>
            <a:r>
              <a:rPr lang="en-US" altLang="zh-TW" sz="2000" dirty="0" smtClean="0"/>
              <a:t>Prolonged and severe</a:t>
            </a:r>
            <a:r>
              <a:rPr lang="en-US" altLang="zh-TW" sz="2000" dirty="0" smtClean="0">
                <a:solidFill>
                  <a:srgbClr val="FF0000"/>
                </a:solidFill>
              </a:rPr>
              <a:t> malnutrition</a:t>
            </a:r>
            <a:r>
              <a:rPr lang="en-US" altLang="zh-TW" sz="2000" dirty="0" smtClean="0"/>
              <a:t> can be detrimental to child</a:t>
            </a:r>
            <a:r>
              <a:rPr lang="en-US" altLang="zh-TW" sz="2000" dirty="0" smtClean="0">
                <a:latin typeface="Times New Roman" pitchFamily="18" charset="0"/>
              </a:rPr>
              <a:t>’</a:t>
            </a:r>
            <a:r>
              <a:rPr lang="en-US" altLang="zh-TW" sz="2000" dirty="0" smtClean="0"/>
              <a:t>s cognitive, physical, and social development.</a:t>
            </a:r>
          </a:p>
          <a:p>
            <a:pPr>
              <a:lnSpc>
                <a:spcPct val="115000"/>
              </a:lnSpc>
            </a:pPr>
            <a:endParaRPr lang="en-US" altLang="zh-TW" sz="2000" dirty="0" smtClean="0"/>
          </a:p>
          <a:p>
            <a:pPr>
              <a:lnSpc>
                <a:spcPct val="115000"/>
              </a:lnSpc>
            </a:pPr>
            <a:r>
              <a:rPr lang="en-US" altLang="zh-TW" sz="2000" dirty="0" smtClean="0">
                <a:solidFill>
                  <a:srgbClr val="FF0000"/>
                </a:solidFill>
              </a:rPr>
              <a:t>Toilet training</a:t>
            </a:r>
            <a:r>
              <a:rPr lang="en-US" altLang="zh-TW" sz="2000" dirty="0" smtClean="0"/>
              <a:t> should be a positive experience starting at around 2 years </a:t>
            </a:r>
            <a:br>
              <a:rPr lang="en-US" altLang="zh-TW" sz="2000" dirty="0" smtClean="0"/>
            </a:br>
            <a:r>
              <a:rPr lang="en-US" altLang="zh-TW" sz="2000" dirty="0" smtClean="0"/>
              <a:t>of age or older.</a:t>
            </a:r>
          </a:p>
          <a:p>
            <a:pPr>
              <a:lnSpc>
                <a:spcPct val="80000"/>
              </a:lnSpc>
            </a:pPr>
            <a:endParaRPr lang="zh-TW" altLang="en-US" sz="2000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30E0-F6E2-42A6-A895-88937A7650FB}" type="slidenum">
              <a:rPr lang="zh-TW" altLang="en-US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altLang="zh-TW" sz="3600" b="1" dirty="0" smtClean="0">
                <a:solidFill>
                  <a:srgbClr val="7030A0"/>
                </a:solidFill>
              </a:rPr>
              <a:t>Cognitive Development</a:t>
            </a:r>
            <a:endParaRPr lang="zh-TW" altLang="en-US" sz="3600" b="1" dirty="0" smtClean="0">
              <a:solidFill>
                <a:srgbClr val="7030A0"/>
              </a:solidFill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</a:rPr>
              <a:t>Piaget</a:t>
            </a:r>
            <a:r>
              <a:rPr lang="en-US" altLang="zh-TW" sz="2400" b="1" dirty="0" smtClean="0"/>
              <a:t> proposed that</a:t>
            </a:r>
          </a:p>
          <a:p>
            <a:pPr>
              <a:lnSpc>
                <a:spcPct val="115000"/>
              </a:lnSpc>
            </a:pPr>
            <a:endParaRPr lang="en-US" altLang="zh-TW" sz="1800" b="1" dirty="0" smtClean="0"/>
          </a:p>
          <a:p>
            <a:pPr lvl="1">
              <a:lnSpc>
                <a:spcPct val="115000"/>
              </a:lnSpc>
            </a:pPr>
            <a:r>
              <a:rPr lang="en-US" altLang="zh-TW" sz="2000" dirty="0" smtClean="0"/>
              <a:t>Physical bodies can </a:t>
            </a:r>
            <a:r>
              <a:rPr lang="en-US" altLang="zh-TW" sz="2000" dirty="0" smtClean="0">
                <a:solidFill>
                  <a:srgbClr val="FF0000"/>
                </a:solidFill>
              </a:rPr>
              <a:t>adapt to the world</a:t>
            </a:r>
            <a:r>
              <a:rPr lang="en-US" altLang="zh-TW" sz="2000" dirty="0" smtClean="0"/>
              <a:t>.</a:t>
            </a:r>
          </a:p>
          <a:p>
            <a:pPr lvl="1">
              <a:lnSpc>
                <a:spcPct val="115000"/>
              </a:lnSpc>
            </a:pPr>
            <a:endParaRPr lang="en-US" altLang="zh-TW" sz="2000" dirty="0" smtClean="0"/>
          </a:p>
          <a:p>
            <a:pPr lvl="1">
              <a:lnSpc>
                <a:spcPct val="115000"/>
              </a:lnSpc>
            </a:pPr>
            <a:r>
              <a:rPr lang="en-US" altLang="zh-TW" sz="2000" dirty="0" smtClean="0"/>
              <a:t>Humans build </a:t>
            </a:r>
            <a:r>
              <a:rPr lang="en-US" altLang="zh-TW" sz="2000" dirty="0" smtClean="0">
                <a:solidFill>
                  <a:srgbClr val="FF0000"/>
                </a:solidFill>
              </a:rPr>
              <a:t>mental structures to aid adaptation</a:t>
            </a:r>
            <a:r>
              <a:rPr lang="en-US" altLang="zh-TW" sz="2000" dirty="0" smtClean="0"/>
              <a:t>.</a:t>
            </a:r>
          </a:p>
          <a:p>
            <a:pPr lvl="1">
              <a:lnSpc>
                <a:spcPct val="115000"/>
              </a:lnSpc>
            </a:pPr>
            <a:endParaRPr lang="en-US" altLang="zh-TW" sz="2000" dirty="0" smtClean="0"/>
          </a:p>
          <a:p>
            <a:pPr lvl="1">
              <a:lnSpc>
                <a:spcPct val="115000"/>
              </a:lnSpc>
            </a:pPr>
            <a:r>
              <a:rPr lang="en-US" altLang="zh-TW" sz="2000" dirty="0" smtClean="0"/>
              <a:t>Humans </a:t>
            </a:r>
            <a:r>
              <a:rPr lang="en-US" altLang="zh-TW" sz="2000" dirty="0" smtClean="0">
                <a:solidFill>
                  <a:srgbClr val="FF0000"/>
                </a:solidFill>
              </a:rPr>
              <a:t>interactive with their environment</a:t>
            </a:r>
            <a:r>
              <a:rPr lang="en-US" altLang="zh-TW" sz="2000" dirty="0" smtClean="0"/>
              <a:t>.</a:t>
            </a:r>
          </a:p>
          <a:p>
            <a:pPr lvl="1">
              <a:lnSpc>
                <a:spcPct val="115000"/>
              </a:lnSpc>
              <a:buFont typeface="Arial" charset="0"/>
              <a:buNone/>
            </a:pPr>
            <a:r>
              <a:rPr lang="en-US" altLang="zh-TW" sz="2000" dirty="0" smtClean="0"/>
              <a:t> </a:t>
            </a:r>
          </a:p>
          <a:p>
            <a:pPr lvl="1">
              <a:lnSpc>
                <a:spcPct val="115000"/>
              </a:lnSpc>
            </a:pPr>
            <a:r>
              <a:rPr lang="en-US" altLang="zh-TW" sz="2000" dirty="0" smtClean="0">
                <a:solidFill>
                  <a:srgbClr val="FF0000"/>
                </a:solidFill>
              </a:rPr>
              <a:t>Children think differently at various points in their development</a:t>
            </a:r>
            <a:r>
              <a:rPr lang="en-US" altLang="zh-TW" sz="2000" dirty="0" smtClean="0"/>
              <a:t>.</a:t>
            </a:r>
          </a:p>
          <a:p>
            <a:pPr>
              <a:lnSpc>
                <a:spcPct val="90000"/>
              </a:lnSpc>
            </a:pPr>
            <a:endParaRPr lang="zh-TW" altLang="en-US" sz="2400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DBBF6-0ABF-4970-B6AA-EAB97B40A911}" type="slidenum">
              <a:rPr lang="zh-TW" altLang="en-US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685800" y="76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dirty="0">
                <a:latin typeface="Times New Roman" pitchFamily="18" charset="0"/>
              </a:rPr>
              <a:t>Piaget’s 6 </a:t>
            </a:r>
            <a:r>
              <a:rPr lang="en-US" altLang="zh-TW" sz="2800" b="1" dirty="0" err="1">
                <a:latin typeface="Times New Roman" pitchFamily="18" charset="0"/>
              </a:rPr>
              <a:t>Substages</a:t>
            </a:r>
            <a:r>
              <a:rPr lang="en-US" altLang="zh-TW" sz="2800" b="1" dirty="0">
                <a:latin typeface="Times New Roman" pitchFamily="18" charset="0"/>
              </a:rPr>
              <a:t> of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</a:rPr>
              <a:t>Sensorimotor Development</a:t>
            </a:r>
          </a:p>
        </p:txBody>
      </p:sp>
      <p:graphicFrame>
        <p:nvGraphicFramePr>
          <p:cNvPr id="5226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865510"/>
              </p:ext>
            </p:extLst>
          </p:nvPr>
        </p:nvGraphicFramePr>
        <p:xfrm>
          <a:off x="838200" y="762000"/>
          <a:ext cx="7543800" cy="5614416"/>
        </p:xfrm>
        <a:graphic>
          <a:graphicData uri="http://schemas.openxmlformats.org/drawingml/2006/table">
            <a:tbl>
              <a:tblPr/>
              <a:tblGrid>
                <a:gridCol w="2133600"/>
                <a:gridCol w="1447800"/>
                <a:gridCol w="3962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Substage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Simple reflexes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birth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 pitchFamily="18" charset="-120"/>
                        </a:rPr>
                        <a:t>–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 month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Coordinates sensations, reflexes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871"/>
                    </a:solidFill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First habits, primary circular reactions 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循環反應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 pitchFamily="18" charset="-120"/>
                        </a:rPr>
                        <a:t>–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Coordination of sensations, habits, and primary circular reactions; body is still main focus of infant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Secondary circular reactions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 pitchFamily="18" charset="-120"/>
                        </a:rPr>
                        <a:t>–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Infant becomes more object-oriented, repeats interesting/pleasurable acts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Coordination of secondary circular reactions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 pitchFamily="18" charset="-120"/>
                        </a:rPr>
                        <a:t>–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12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Coordination of vision and touch, eye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 pitchFamily="18" charset="-120"/>
                        </a:rPr>
                        <a:t>–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hand coordination, intentional acts, coordination of schemes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BDFF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Tertiary circular reactions, novelty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新奇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), &amp; curiosity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12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 pitchFamily="18" charset="-120"/>
                        </a:rPr>
                        <a:t>–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18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Infants trickery by properties of, and things done with, objects; experiments with new behaviors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Internalization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內化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 of schemes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分類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18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 pitchFamily="18" charset="-120"/>
                        </a:rPr>
                        <a:t>–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24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Infant develops ability to use primitive</a:t>
                      </a:r>
                      <a:r>
                        <a:rPr lang="zh-HK" altLang="en-US" sz="2000" dirty="0" smtClean="0"/>
                        <a:t>早期的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symbols, forms lasting mental images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87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394D0-1532-4BBE-86E5-A42C16EB19BA}" type="slidenum">
              <a:rPr lang="zh-TW" altLang="en-US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dirty="0" smtClean="0">
                <a:solidFill>
                  <a:srgbClr val="7030A0"/>
                </a:solidFill>
              </a:rPr>
              <a:t>How heredity  and environment work together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u="sng" dirty="0" smtClean="0">
                <a:solidFill>
                  <a:srgbClr val="7030A0"/>
                </a:solidFill>
              </a:rPr>
              <a:t>Reaction range</a:t>
            </a:r>
          </a:p>
          <a:p>
            <a:pPr eaLnBrk="1" hangingPunct="1"/>
            <a:r>
              <a:rPr lang="en-US" altLang="zh-TW" dirty="0" smtClean="0"/>
              <a:t>Refers to a range of potential expressions of a </a:t>
            </a:r>
            <a:r>
              <a:rPr lang="en-US" altLang="zh-TW" dirty="0" smtClean="0">
                <a:solidFill>
                  <a:srgbClr val="FF0000"/>
                </a:solidFill>
              </a:rPr>
              <a:t>hereditary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遺傳</a:t>
            </a:r>
            <a:r>
              <a:rPr lang="en-US" altLang="zh-TW" dirty="0" smtClean="0">
                <a:solidFill>
                  <a:srgbClr val="FF0000"/>
                </a:solidFill>
              </a:rPr>
              <a:t>) trait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特質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/>
              <a:t>. Body size, for example, depends largely on biological processes, which are genetically regulated.</a:t>
            </a:r>
          </a:p>
          <a:p>
            <a:pPr eaLnBrk="1" hangingPunct="1"/>
            <a:r>
              <a:rPr lang="en-US" altLang="zh-TW" dirty="0" smtClean="0"/>
              <a:t>Even so, </a:t>
            </a:r>
            <a:r>
              <a:rPr lang="en-US" altLang="zh-TW" dirty="0" smtClean="0">
                <a:solidFill>
                  <a:srgbClr val="FF0000"/>
                </a:solidFill>
              </a:rPr>
              <a:t>a range of sizes</a:t>
            </a:r>
            <a:r>
              <a:rPr lang="en-US" altLang="zh-TW" dirty="0" smtClean="0"/>
              <a:t> possible, depending on </a:t>
            </a:r>
            <a:r>
              <a:rPr lang="en-US" altLang="zh-TW" b="1" u="sng" dirty="0" smtClean="0">
                <a:solidFill>
                  <a:srgbClr val="FF0000"/>
                </a:solidFill>
              </a:rPr>
              <a:t>environmental opportunities </a:t>
            </a:r>
            <a:r>
              <a:rPr lang="en-US" altLang="zh-TW" dirty="0" smtClean="0"/>
              <a:t>and constraints and a person’s behavior.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47D80-D20B-494B-B6EB-0C84FA0A0073}" type="slidenum">
              <a:rPr lang="zh-TW" altLang="en-US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altLang="zh-TW" sz="2400" b="1" dirty="0" smtClean="0"/>
              <a:t>At the end of sensorimotor stage:</a:t>
            </a:r>
          </a:p>
          <a:p>
            <a:pPr lvl="1">
              <a:lnSpc>
                <a:spcPct val="115000"/>
              </a:lnSpc>
            </a:pPr>
            <a:r>
              <a:rPr lang="en-US" altLang="zh-TW" sz="2400" dirty="0" smtClean="0"/>
              <a:t>Child achieves </a:t>
            </a:r>
            <a:r>
              <a:rPr lang="en-US" altLang="zh-TW" sz="2400" dirty="0" smtClean="0">
                <a:solidFill>
                  <a:srgbClr val="FF0000"/>
                </a:solidFill>
              </a:rPr>
              <a:t>object permanence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latin typeface="Times New Roman" pitchFamily="18" charset="0"/>
              </a:rPr>
              <a:t>—</a:t>
            </a:r>
            <a:r>
              <a:rPr lang="en-US" altLang="zh-TW" sz="2400" dirty="0" smtClean="0"/>
              <a:t> the understanding that objects continue to exist even when they cannot be seen, heard, or touched. </a:t>
            </a:r>
          </a:p>
          <a:p>
            <a:pPr lvl="1">
              <a:lnSpc>
                <a:spcPct val="115000"/>
              </a:lnSpc>
            </a:pPr>
            <a:r>
              <a:rPr lang="en-US" altLang="zh-TW" sz="2400" dirty="0" smtClean="0"/>
              <a:t>Infant understands a </a:t>
            </a:r>
            <a:r>
              <a:rPr lang="en-US" altLang="zh-TW" sz="2400" dirty="0" smtClean="0">
                <a:solidFill>
                  <a:srgbClr val="FF0000"/>
                </a:solidFill>
              </a:rPr>
              <a:t>differentiation between self and world</a:t>
            </a:r>
            <a:r>
              <a:rPr lang="en-US" altLang="zh-TW" sz="2400" dirty="0" smtClean="0"/>
              <a:t>. </a:t>
            </a:r>
          </a:p>
          <a:p>
            <a:pPr lvl="1">
              <a:lnSpc>
                <a:spcPct val="115000"/>
              </a:lnSpc>
            </a:pPr>
            <a:endParaRPr lang="en-US" altLang="zh-TW" sz="2400" dirty="0" smtClean="0"/>
          </a:p>
          <a:p>
            <a:pPr>
              <a:lnSpc>
                <a:spcPct val="115000"/>
              </a:lnSpc>
            </a:pPr>
            <a:r>
              <a:rPr lang="en-US" altLang="zh-TW" sz="2400" dirty="0" smtClean="0"/>
              <a:t>At around </a:t>
            </a:r>
            <a:r>
              <a:rPr lang="en-US" altLang="zh-TW" sz="2400" dirty="0" smtClean="0">
                <a:solidFill>
                  <a:srgbClr val="FF0000"/>
                </a:solidFill>
              </a:rPr>
              <a:t>5.5 and 6.5 months</a:t>
            </a:r>
            <a:r>
              <a:rPr lang="en-US" altLang="zh-TW" sz="2400" dirty="0" smtClean="0"/>
              <a:t> of age, an infant can understand </a:t>
            </a:r>
            <a:r>
              <a:rPr lang="en-US" altLang="zh-TW" sz="2400" dirty="0" smtClean="0">
                <a:solidFill>
                  <a:srgbClr val="FF0000"/>
                </a:solidFill>
              </a:rPr>
              <a:t>simple causal factors</a:t>
            </a:r>
            <a:r>
              <a:rPr lang="en-US" altLang="zh-TW" sz="2400" dirty="0" smtClean="0"/>
              <a:t> .</a:t>
            </a:r>
          </a:p>
          <a:p>
            <a:endParaRPr lang="zh-TW" altLang="en-US" sz="2800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9C52F-AE66-4BA9-9F96-FE825260FD56}" type="slidenum">
              <a:rPr lang="zh-TW" altLang="en-US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/>
              <a:t>Object Permanence</a:t>
            </a:r>
            <a:r>
              <a:rPr lang="zh-TW" altLang="en-US" sz="2800" dirty="0" smtClean="0"/>
              <a:t> </a:t>
            </a:r>
            <a:r>
              <a:rPr lang="zh-HK" altLang="en-US" sz="2800" dirty="0" smtClean="0"/>
              <a:t>持久</a:t>
            </a:r>
            <a:r>
              <a:rPr lang="zh-HK" altLang="en-US" sz="2800" dirty="0"/>
              <a:t>（性）</a:t>
            </a:r>
            <a:endParaRPr lang="en-US" altLang="zh-TW" sz="2800" dirty="0" smtClean="0"/>
          </a:p>
        </p:txBody>
      </p:sp>
      <p:pic>
        <p:nvPicPr>
          <p:cNvPr id="56323" name="Picture 3" descr="san3191x_060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438400"/>
            <a:ext cx="4232275" cy="2759075"/>
          </a:xfrm>
        </p:spPr>
      </p:pic>
      <p:pic>
        <p:nvPicPr>
          <p:cNvPr id="56324" name="Picture 4" descr="san3191x_060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438400"/>
            <a:ext cx="4232275" cy="2759075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Studying cognitive development – </a:t>
            </a:r>
            <a:br>
              <a:rPr lang="en-US" altLang="zh-TW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approaches</a:t>
            </a:r>
            <a:endParaRPr lang="zh-TW" altLang="en-US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The </a:t>
            </a:r>
            <a:r>
              <a:rPr lang="en-US" altLang="zh-TW" b="1" u="sng" dirty="0" smtClean="0">
                <a:solidFill>
                  <a:srgbClr val="7030A0"/>
                </a:solidFill>
              </a:rPr>
              <a:t>behaviorist approach </a:t>
            </a:r>
            <a:r>
              <a:rPr lang="en-US" altLang="zh-TW" dirty="0" smtClean="0"/>
              <a:t>studies the basic mechanics of learning, which fall in the domain of cognitive development. Behaviorists are concerned with how behavior changes in response to experience.</a:t>
            </a:r>
          </a:p>
          <a:p>
            <a:r>
              <a:rPr lang="en-US" altLang="zh-TW" dirty="0" smtClean="0"/>
              <a:t>The </a:t>
            </a:r>
            <a:r>
              <a:rPr lang="en-US" altLang="zh-TW" b="1" u="sng" dirty="0" smtClean="0">
                <a:solidFill>
                  <a:srgbClr val="7030A0"/>
                </a:solidFill>
              </a:rPr>
              <a:t>psychometric (</a:t>
            </a:r>
            <a:r>
              <a:rPr lang="zh-TW" altLang="en-US" b="1" u="sng" dirty="0" smtClean="0">
                <a:solidFill>
                  <a:srgbClr val="7030A0"/>
                </a:solidFill>
              </a:rPr>
              <a:t>心理涮量</a:t>
            </a:r>
            <a:r>
              <a:rPr lang="en-US" altLang="zh-TW" b="1" u="sng" dirty="0" smtClean="0">
                <a:solidFill>
                  <a:srgbClr val="7030A0"/>
                </a:solidFill>
              </a:rPr>
              <a:t>)</a:t>
            </a:r>
            <a:r>
              <a:rPr lang="zh-TW" altLang="en-US" b="1" u="sng" dirty="0" smtClean="0">
                <a:solidFill>
                  <a:srgbClr val="7030A0"/>
                </a:solidFill>
              </a:rPr>
              <a:t> </a:t>
            </a:r>
            <a:r>
              <a:rPr lang="en-US" altLang="zh-TW" b="1" u="sng" dirty="0" smtClean="0"/>
              <a:t>approach </a:t>
            </a:r>
            <a:r>
              <a:rPr lang="en-US" altLang="zh-TW" dirty="0" smtClean="0"/>
              <a:t>measures quantitiative differences in abilities that make up </a:t>
            </a:r>
            <a:r>
              <a:rPr lang="en-US" altLang="zh-TW" dirty="0" smtClean="0">
                <a:solidFill>
                  <a:srgbClr val="7030A0"/>
                </a:solidFill>
              </a:rPr>
              <a:t>intelligence </a:t>
            </a:r>
            <a:r>
              <a:rPr lang="en-US" altLang="zh-TW" dirty="0" smtClean="0"/>
              <a:t>by using tests that indicate or predict these abilities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05611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b="1" u="sng" dirty="0" smtClean="0">
                <a:solidFill>
                  <a:srgbClr val="7030A0"/>
                </a:solidFill>
              </a:rPr>
              <a:t>The Piagetian approach </a:t>
            </a:r>
            <a:r>
              <a:rPr lang="en-US" altLang="zh-TW" dirty="0" smtClean="0"/>
              <a:t>looks at changes, or stages, in the quality of </a:t>
            </a:r>
            <a:r>
              <a:rPr lang="en-US" altLang="zh-TW" dirty="0" smtClean="0">
                <a:solidFill>
                  <a:srgbClr val="7030A0"/>
                </a:solidFill>
              </a:rPr>
              <a:t>cognitive functioning</a:t>
            </a:r>
            <a:r>
              <a:rPr lang="en-US" altLang="zh-TW" dirty="0" smtClean="0"/>
              <a:t>. It is concerned with how the min structures its activities and adapts to the environment.</a:t>
            </a:r>
          </a:p>
          <a:p>
            <a:r>
              <a:rPr lang="en-US" altLang="zh-TW" dirty="0" smtClean="0"/>
              <a:t>The </a:t>
            </a:r>
            <a:r>
              <a:rPr lang="en-US" altLang="zh-TW" b="1" u="sng" dirty="0" smtClean="0">
                <a:solidFill>
                  <a:srgbClr val="7030A0"/>
                </a:solidFill>
              </a:rPr>
              <a:t>information-processing approach </a:t>
            </a:r>
            <a:r>
              <a:rPr lang="en-US" altLang="zh-TW" dirty="0" smtClean="0">
                <a:solidFill>
                  <a:srgbClr val="7030A0"/>
                </a:solidFill>
              </a:rPr>
              <a:t>focuses on perception, learning, memory, and problem solving. </a:t>
            </a:r>
            <a:r>
              <a:rPr lang="en-US" altLang="zh-TW" dirty="0" smtClean="0"/>
              <a:t>It aims to discover how children process information from the time they encounter it until they use it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1871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The </a:t>
            </a:r>
            <a:r>
              <a:rPr lang="en-US" altLang="zh-TW" b="1" u="sng" dirty="0" smtClean="0">
                <a:solidFill>
                  <a:srgbClr val="7030A0"/>
                </a:solidFill>
              </a:rPr>
              <a:t>cognitive neuroscience approach </a:t>
            </a:r>
            <a:r>
              <a:rPr lang="en-US" altLang="zh-TW" dirty="0" smtClean="0"/>
              <a:t>examines the hardware of </a:t>
            </a:r>
            <a:r>
              <a:rPr lang="en-US" altLang="zh-TW" dirty="0" smtClean="0">
                <a:solidFill>
                  <a:srgbClr val="7030A0"/>
                </a:solidFill>
              </a:rPr>
              <a:t>the central nervous system</a:t>
            </a:r>
            <a:r>
              <a:rPr lang="en-US" altLang="zh-TW" dirty="0" smtClean="0"/>
              <a:t>. It seeks to identify what brain structures are involved in specific spects of cognition.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r>
              <a:rPr lang="en-US" altLang="zh-TW" b="1" dirty="0" smtClean="0">
                <a:solidFill>
                  <a:srgbClr val="7030A0"/>
                </a:solidFill>
              </a:rPr>
              <a:t>The </a:t>
            </a:r>
            <a:r>
              <a:rPr lang="en-US" altLang="zh-TW" b="1" u="sng" dirty="0" smtClean="0">
                <a:solidFill>
                  <a:srgbClr val="7030A0"/>
                </a:solidFill>
              </a:rPr>
              <a:t>social-contextual approach </a:t>
            </a:r>
            <a:r>
              <a:rPr lang="en-US" altLang="zh-TW" dirty="0" smtClean="0"/>
              <a:t>examines the </a:t>
            </a:r>
            <a:r>
              <a:rPr lang="en-US" altLang="zh-TW" dirty="0" smtClean="0">
                <a:solidFill>
                  <a:srgbClr val="7030A0"/>
                </a:solidFill>
              </a:rPr>
              <a:t>effects of environmental aspects of the learning process, particularly the role of parents and other caregivers.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8441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C2CFE-CC81-4D48-BDC5-CD3678AABE7D}" type="slidenum">
              <a:rPr lang="zh-TW" altLang="en-US"/>
              <a:pPr>
                <a:defRPr/>
              </a:pPr>
              <a:t>45</a:t>
            </a:fld>
            <a:endParaRPr lang="zh-TW" altLang="en-US"/>
          </a:p>
        </p:txBody>
      </p:sp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en-US" altLang="zh-TW" sz="3600" b="1" dirty="0" smtClean="0">
                <a:solidFill>
                  <a:srgbClr val="7030A0"/>
                </a:solidFill>
              </a:rPr>
              <a:t>Language Development</a:t>
            </a:r>
            <a:r>
              <a:rPr lang="en-US" altLang="zh-TW" sz="6600" b="1" dirty="0" smtClean="0"/>
              <a:t/>
            </a:r>
            <a:br>
              <a:rPr lang="en-US" altLang="zh-TW" sz="6600" b="1" dirty="0" smtClean="0"/>
            </a:br>
            <a:endParaRPr lang="zh-TW" altLang="en-US" sz="6600" b="1" dirty="0" smtClean="0"/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zh-TW" sz="2400" dirty="0" smtClean="0"/>
              <a:t>There is evidence that 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 smtClean="0"/>
              <a:t>Language has a </a:t>
            </a:r>
            <a:r>
              <a:rPr lang="en-US" altLang="zh-TW" sz="2400" dirty="0" smtClean="0">
                <a:solidFill>
                  <a:srgbClr val="FF0000"/>
                </a:solidFill>
              </a:rPr>
              <a:t>biological basis</a:t>
            </a:r>
            <a:r>
              <a:rPr lang="en-US" altLang="zh-TW" sz="2400" dirty="0" smtClean="0"/>
              <a:t>.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 smtClean="0"/>
              <a:t>Everyone </a:t>
            </a:r>
            <a:r>
              <a:rPr lang="en-US" altLang="zh-TW" sz="2400" dirty="0" smtClean="0">
                <a:latin typeface="Times New Roman" pitchFamily="18" charset="0"/>
              </a:rPr>
              <a:t>“</a:t>
            </a:r>
            <a:r>
              <a:rPr lang="en-US" altLang="zh-TW" sz="2400" dirty="0" smtClean="0"/>
              <a:t>knows</a:t>
            </a:r>
            <a:r>
              <a:rPr lang="en-US" altLang="zh-TW" sz="2400" dirty="0" smtClean="0">
                <a:latin typeface="Times New Roman" pitchFamily="18" charset="0"/>
              </a:rPr>
              <a:t>”</a:t>
            </a:r>
            <a:r>
              <a:rPr lang="en-US" altLang="zh-TW" sz="2400" dirty="0" smtClean="0"/>
              <a:t> its rules and has ability to create infinite numbers of words and sentences.</a:t>
            </a:r>
          </a:p>
          <a:p>
            <a:pPr>
              <a:lnSpc>
                <a:spcPct val="110000"/>
              </a:lnSpc>
            </a:pPr>
            <a:r>
              <a:rPr lang="en-US" altLang="zh-TW" sz="2400" dirty="0" smtClean="0"/>
              <a:t>Specific regions of the brain are predisposed to be used for language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 err="1" smtClean="0">
                <a:solidFill>
                  <a:srgbClr val="FF0000"/>
                </a:solidFill>
              </a:rPr>
              <a:t>Broca</a:t>
            </a:r>
            <a:r>
              <a:rPr lang="en-US" altLang="zh-TW" sz="2400" dirty="0" err="1" smtClean="0">
                <a:solidFill>
                  <a:srgbClr val="FF0000"/>
                </a:solidFill>
                <a:latin typeface="Times New Roman" pitchFamily="18" charset="0"/>
              </a:rPr>
              <a:t>’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s</a:t>
            </a:r>
            <a:r>
              <a:rPr lang="en-US" altLang="zh-TW" sz="2400" dirty="0" smtClean="0">
                <a:solidFill>
                  <a:srgbClr val="FF0000"/>
                </a:solidFill>
              </a:rPr>
              <a:t> Area</a:t>
            </a:r>
            <a:r>
              <a:rPr lang="en-US" altLang="zh-TW" sz="2400" dirty="0" smtClean="0"/>
              <a:t> (word production)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 smtClean="0">
                <a:solidFill>
                  <a:srgbClr val="FF0000"/>
                </a:solidFill>
              </a:rPr>
              <a:t>Wernicke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</a:rPr>
              <a:t>’</a:t>
            </a:r>
            <a:r>
              <a:rPr lang="en-US" altLang="zh-TW" sz="2400" dirty="0" smtClean="0">
                <a:solidFill>
                  <a:srgbClr val="FF0000"/>
                </a:solidFill>
              </a:rPr>
              <a:t>s Area</a:t>
            </a:r>
            <a:r>
              <a:rPr lang="en-US" altLang="zh-TW" sz="2400" dirty="0" smtClean="0"/>
              <a:t> (word comprehension)</a:t>
            </a:r>
          </a:p>
          <a:p>
            <a:pPr>
              <a:lnSpc>
                <a:spcPct val="110000"/>
              </a:lnSpc>
            </a:pPr>
            <a:r>
              <a:rPr lang="en-US" altLang="zh-TW" sz="2400" dirty="0" smtClean="0"/>
              <a:t>Damage to either of these areas produces types of aphasia (</a:t>
            </a:r>
            <a:r>
              <a:rPr lang="zh-TW" altLang="en-US" sz="2000" dirty="0" smtClean="0"/>
              <a:t>失語症</a:t>
            </a:r>
            <a:r>
              <a:rPr lang="en-US" altLang="zh-TW" sz="2000" dirty="0" smtClean="0"/>
              <a:t>)</a:t>
            </a:r>
            <a:r>
              <a:rPr lang="en-US" altLang="zh-TW" sz="2400" dirty="0" smtClean="0"/>
              <a:t>, a loss or impairment of language processing.</a:t>
            </a:r>
          </a:p>
          <a:p>
            <a:pPr>
              <a:lnSpc>
                <a:spcPct val="80000"/>
              </a:lnSpc>
            </a:pPr>
            <a:endParaRPr lang="zh-TW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121591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2D530-32CF-4CD6-8619-7DD73D7A38F3}" type="slidenum">
              <a:rPr lang="zh-TW" altLang="en-US"/>
              <a:pPr>
                <a:defRPr/>
              </a:pPr>
              <a:t>46</a:t>
            </a:fld>
            <a:endParaRPr lang="zh-TW" altLang="en-US"/>
          </a:p>
        </p:txBody>
      </p:sp>
      <p:sp>
        <p:nvSpPr>
          <p:cNvPr id="58374" name="Text Box 2"/>
          <p:cNvSpPr txBox="1">
            <a:spLocks noChangeArrowheads="1"/>
          </p:cNvSpPr>
          <p:nvPr/>
        </p:nvSpPr>
        <p:spPr bwMode="auto">
          <a:xfrm>
            <a:off x="1371600" y="411163"/>
            <a:ext cx="640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>
                <a:latin typeface="Times New Roman" pitchFamily="18" charset="0"/>
              </a:rPr>
              <a:t>Broca’s Area and Wernicke’s Area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781175" y="1524000"/>
          <a:ext cx="606742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Bitmap Image" r:id="rId4" imgW="6066667" imgH="3580952" progId="PBrush">
                  <p:embed/>
                </p:oleObj>
              </mc:Choice>
              <mc:Fallback>
                <p:oleObj name="Bitmap Image" r:id="rId4" imgW="6066667" imgH="358095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1524000"/>
                        <a:ext cx="6067425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Line 5"/>
          <p:cNvSpPr>
            <a:spLocks noChangeShapeType="1"/>
          </p:cNvSpPr>
          <p:nvPr/>
        </p:nvSpPr>
        <p:spPr bwMode="auto">
          <a:xfrm>
            <a:off x="2009775" y="1692275"/>
            <a:ext cx="152400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6" name="Text Box 6"/>
          <p:cNvSpPr txBox="1">
            <a:spLocks noChangeArrowheads="1"/>
          </p:cNvSpPr>
          <p:nvPr/>
        </p:nvSpPr>
        <p:spPr bwMode="auto">
          <a:xfrm>
            <a:off x="1095375" y="13716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 err="1">
                <a:latin typeface="Times New Roman" pitchFamily="18" charset="0"/>
              </a:rPr>
              <a:t>Broca’s</a:t>
            </a:r>
            <a:r>
              <a:rPr lang="en-US" altLang="zh-TW" sz="2000" b="1" dirty="0">
                <a:latin typeface="Times New Roman" pitchFamily="18" charset="0"/>
              </a:rPr>
              <a:t> Area</a:t>
            </a:r>
          </a:p>
        </p:txBody>
      </p:sp>
      <p:sp>
        <p:nvSpPr>
          <p:cNvPr id="58377" name="Line 7"/>
          <p:cNvSpPr>
            <a:spLocks noChangeShapeType="1"/>
          </p:cNvSpPr>
          <p:nvPr/>
        </p:nvSpPr>
        <p:spPr bwMode="auto">
          <a:xfrm flipH="1">
            <a:off x="2847975" y="3352800"/>
            <a:ext cx="2057400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Text Box 8"/>
          <p:cNvSpPr txBox="1">
            <a:spLocks noChangeArrowheads="1"/>
          </p:cNvSpPr>
          <p:nvPr/>
        </p:nvSpPr>
        <p:spPr bwMode="auto">
          <a:xfrm>
            <a:off x="1552575" y="4632325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Wernicke’s Area</a:t>
            </a:r>
          </a:p>
        </p:txBody>
      </p:sp>
    </p:spTree>
    <p:extLst>
      <p:ext uri="{BB962C8B-B14F-4D97-AF65-F5344CB8AC3E}">
        <p14:creationId xmlns:p14="http://schemas.microsoft.com/office/powerpoint/2010/main" val="18709121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85581-37D3-4762-846B-4DABC308FBAC}" type="slidenum">
              <a:rPr lang="zh-TW" altLang="en-US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dirty="0" smtClean="0"/>
              <a:t>Behaviorists claim language is a complex </a:t>
            </a:r>
            <a:r>
              <a:rPr lang="en-US" altLang="zh-TW" u="sng" dirty="0" smtClean="0">
                <a:solidFill>
                  <a:srgbClr val="FF0000"/>
                </a:solidFill>
              </a:rPr>
              <a:t>learned</a:t>
            </a:r>
            <a:r>
              <a:rPr lang="en-US" altLang="zh-TW" dirty="0" smtClean="0">
                <a:solidFill>
                  <a:srgbClr val="FF0000"/>
                </a:solidFill>
              </a:rPr>
              <a:t> skill</a:t>
            </a:r>
            <a:r>
              <a:rPr lang="en-US" altLang="zh-TW" dirty="0" smtClean="0"/>
              <a:t> acquired through responses and reinforcements.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Studies found link between size of child</a:t>
            </a:r>
            <a:r>
              <a:rPr lang="en-US" altLang="zh-TW" dirty="0" smtClean="0">
                <a:latin typeface="Times New Roman" pitchFamily="18" charset="0"/>
              </a:rPr>
              <a:t>’</a:t>
            </a:r>
            <a:r>
              <a:rPr lang="en-US" altLang="zh-TW" dirty="0" smtClean="0"/>
              <a:t>s vocabulary and </a:t>
            </a:r>
            <a:r>
              <a:rPr lang="en-US" altLang="zh-TW" dirty="0" smtClean="0">
                <a:solidFill>
                  <a:srgbClr val="FF0000"/>
                </a:solidFill>
              </a:rPr>
              <a:t>mother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</a:rPr>
              <a:t>’</a:t>
            </a:r>
            <a:r>
              <a:rPr lang="en-US" altLang="zh-TW" dirty="0" smtClean="0">
                <a:solidFill>
                  <a:srgbClr val="FF0000"/>
                </a:solidFill>
              </a:rPr>
              <a:t>s talkativeness</a:t>
            </a:r>
            <a:r>
              <a:rPr lang="zh-HK" altLang="en-US" dirty="0"/>
              <a:t>愛說話</a:t>
            </a:r>
            <a:r>
              <a:rPr lang="en-US" altLang="zh-TW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Young children</a:t>
            </a:r>
            <a:r>
              <a:rPr lang="en-US" altLang="zh-TW" dirty="0" smtClean="0">
                <a:latin typeface="Times New Roman" pitchFamily="18" charset="0"/>
              </a:rPr>
              <a:t>’</a:t>
            </a:r>
            <a:r>
              <a:rPr lang="en-US" altLang="zh-TW" dirty="0" smtClean="0"/>
              <a:t>s vocabularies are linked to </a:t>
            </a:r>
            <a:r>
              <a:rPr lang="en-US" altLang="zh-TW" dirty="0" smtClean="0">
                <a:solidFill>
                  <a:srgbClr val="FF0000"/>
                </a:solidFill>
              </a:rPr>
              <a:t>family socioeconomic status</a:t>
            </a:r>
            <a:r>
              <a:rPr lang="en-US" altLang="zh-TW" dirty="0" smtClean="0"/>
              <a:t>.</a:t>
            </a:r>
          </a:p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0177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1519A-5A6D-494A-805A-F40B5DDBFA7F}" type="slidenum">
              <a:rPr lang="zh-TW" altLang="en-US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altLang="zh-TW" sz="2400" b="1" dirty="0" smtClean="0">
                <a:solidFill>
                  <a:srgbClr val="7030A0"/>
                </a:solidFill>
              </a:rPr>
              <a:t>Three strategies to enhance child</a:t>
            </a:r>
            <a:r>
              <a:rPr lang="en-US" altLang="zh-TW" sz="2400" b="1" dirty="0" smtClean="0">
                <a:solidFill>
                  <a:srgbClr val="7030A0"/>
                </a:solidFill>
                <a:latin typeface="Times New Roman" pitchFamily="18" charset="0"/>
              </a:rPr>
              <a:t>’</a:t>
            </a:r>
            <a:r>
              <a:rPr lang="en-US" altLang="zh-TW" sz="2400" b="1" dirty="0" smtClean="0">
                <a:solidFill>
                  <a:srgbClr val="7030A0"/>
                </a:solidFill>
              </a:rPr>
              <a:t>s acquisition of language other than child-directed speech</a:t>
            </a:r>
          </a:p>
          <a:p>
            <a:pPr lvl="1">
              <a:lnSpc>
                <a:spcPct val="105000"/>
              </a:lnSpc>
            </a:pPr>
            <a:r>
              <a:rPr lang="en-US" altLang="zh-TW" sz="2400" dirty="0" smtClean="0">
                <a:solidFill>
                  <a:srgbClr val="FF0000"/>
                </a:solidFill>
              </a:rPr>
              <a:t>Recasting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重組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r>
              <a:rPr lang="en-US" altLang="zh-TW" sz="2400" dirty="0" smtClean="0"/>
              <a:t>: rephrasing something the child has said </a:t>
            </a:r>
          </a:p>
          <a:p>
            <a:pPr lvl="1">
              <a:lnSpc>
                <a:spcPct val="105000"/>
              </a:lnSpc>
            </a:pPr>
            <a:r>
              <a:rPr lang="en-US" altLang="zh-TW" sz="2400" dirty="0" smtClean="0">
                <a:solidFill>
                  <a:srgbClr val="FF0000"/>
                </a:solidFill>
              </a:rPr>
              <a:t>Expanding state</a:t>
            </a:r>
            <a:r>
              <a:rPr lang="en-US" altLang="zh-TW" sz="2400" dirty="0" smtClean="0"/>
              <a:t>: repeating what the child has said but in correct structure </a:t>
            </a:r>
          </a:p>
          <a:p>
            <a:pPr lvl="1">
              <a:lnSpc>
                <a:spcPct val="105000"/>
              </a:lnSpc>
            </a:pPr>
            <a:r>
              <a:rPr lang="en-US" altLang="zh-TW" sz="2400" dirty="0" smtClean="0">
                <a:solidFill>
                  <a:srgbClr val="FF0000"/>
                </a:solidFill>
              </a:rPr>
              <a:t>Labeling</a:t>
            </a:r>
            <a:r>
              <a:rPr lang="en-US" altLang="zh-TW" sz="2400" dirty="0" smtClean="0"/>
              <a:t>: identifying the names of objects</a:t>
            </a:r>
          </a:p>
          <a:p>
            <a:pPr lvl="1">
              <a:lnSpc>
                <a:spcPct val="105000"/>
              </a:lnSpc>
            </a:pPr>
            <a:endParaRPr lang="en-US" altLang="zh-TW" sz="2400" dirty="0" smtClean="0"/>
          </a:p>
          <a:p>
            <a:pPr lvl="1">
              <a:lnSpc>
                <a:spcPct val="105000"/>
              </a:lnSpc>
            </a:pPr>
            <a:endParaRPr lang="en-US" altLang="zh-TW" sz="2400" dirty="0" smtClean="0"/>
          </a:p>
          <a:p>
            <a:pPr>
              <a:lnSpc>
                <a:spcPct val="105000"/>
              </a:lnSpc>
            </a:pPr>
            <a:r>
              <a:rPr lang="en-US" altLang="zh-TW" sz="2400" dirty="0" smtClean="0">
                <a:solidFill>
                  <a:srgbClr val="FF0000"/>
                </a:solidFill>
              </a:rPr>
              <a:t>Children vary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多變</a:t>
            </a:r>
            <a:r>
              <a:rPr lang="en-US" altLang="zh-TW" sz="2400" dirty="0" smtClean="0">
                <a:solidFill>
                  <a:srgbClr val="FF0000"/>
                </a:solidFill>
              </a:rPr>
              <a:t>) in their ability to acquire language</a:t>
            </a:r>
            <a:r>
              <a:rPr lang="en-US" altLang="zh-TW" sz="2400" b="1" dirty="0" smtClean="0"/>
              <a:t> </a:t>
            </a:r>
          </a:p>
          <a:p>
            <a:endParaRPr lang="zh-TW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83107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Early vocalization</a:t>
            </a:r>
            <a:r>
              <a:rPr lang="zh-TW" altLang="en-US" b="1" u="sng" dirty="0" smtClean="0">
                <a:solidFill>
                  <a:srgbClr val="7030A0"/>
                </a:solidFill>
              </a:rPr>
              <a:t> </a:t>
            </a:r>
            <a:r>
              <a:rPr lang="en-US" altLang="zh-TW" b="1" u="sng" dirty="0" smtClean="0">
                <a:solidFill>
                  <a:srgbClr val="7030A0"/>
                </a:solidFill>
              </a:rPr>
              <a:t>(</a:t>
            </a:r>
            <a:r>
              <a:rPr lang="zh-TW" altLang="en-US" b="1" u="sng" dirty="0" smtClean="0">
                <a:solidFill>
                  <a:srgbClr val="7030A0"/>
                </a:solidFill>
              </a:rPr>
              <a:t>發聲</a:t>
            </a:r>
            <a:r>
              <a:rPr lang="en-US" altLang="zh-TW" b="1" u="sng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altLang="zh-TW" i="1" dirty="0" smtClean="0"/>
              <a:t>Crying</a:t>
            </a:r>
            <a:r>
              <a:rPr lang="en-US" altLang="zh-TW" dirty="0" smtClean="0"/>
              <a:t> is a newborn’s only means of communication</a:t>
            </a:r>
          </a:p>
          <a:p>
            <a:r>
              <a:rPr lang="en-US" altLang="zh-TW" i="1" dirty="0" smtClean="0"/>
              <a:t>Babbling</a:t>
            </a:r>
            <a:r>
              <a:rPr lang="en-US" altLang="zh-TW" dirty="0" smtClean="0"/>
              <a:t> (</a:t>
            </a:r>
            <a:r>
              <a:rPr lang="zh-TW" altLang="en-US" dirty="0" smtClean="0"/>
              <a:t>牙牙學語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repeating consonant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HK" altLang="en-US" dirty="0"/>
              <a:t>子音</a:t>
            </a:r>
            <a:r>
              <a:rPr lang="zh-HK" altLang="en-US" dirty="0" smtClean="0"/>
              <a:t>字母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such as “ma-ma-ma-ma”, occurs between ages 6 – 10 months.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465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A2CCF-F435-43C5-B378-63030C390003}" type="slidenum">
              <a:rPr lang="zh-TW" altLang="en-US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7030A0"/>
                </a:solidFill>
              </a:rPr>
              <a:t>Normal babies follow a typical sequence of motor development: </a:t>
            </a:r>
            <a:r>
              <a:rPr lang="en-US" altLang="zh-TW" dirty="0" smtClean="0"/>
              <a:t>crawling, walking, and running, in that order, at certain approximate </a:t>
            </a:r>
            <a:r>
              <a:rPr lang="en-US" altLang="zh-TW" b="1" dirty="0" smtClean="0">
                <a:solidFill>
                  <a:srgbClr val="7030A0"/>
                </a:solidFill>
              </a:rPr>
              <a:t>ages</a:t>
            </a:r>
            <a:r>
              <a:rPr lang="en-US" altLang="zh-TW" dirty="0" smtClean="0"/>
              <a:t>. However, even </a:t>
            </a:r>
            <a:r>
              <a:rPr lang="en-US" altLang="zh-TW" dirty="0" smtClean="0">
                <a:solidFill>
                  <a:srgbClr val="FF0000"/>
                </a:solidFill>
              </a:rPr>
              <a:t>motor development can be influenced by environmental experiences</a:t>
            </a:r>
            <a:r>
              <a:rPr lang="en-US" altLang="zh-TW" dirty="0" smtClean="0"/>
              <a:t> such as </a:t>
            </a:r>
            <a:r>
              <a:rPr lang="en-US" altLang="zh-TW" b="1" dirty="0" smtClean="0">
                <a:solidFill>
                  <a:srgbClr val="7030A0"/>
                </a:solidFill>
              </a:rPr>
              <a:t>cultural child-rearing practices that affect its pace and timing.</a:t>
            </a:r>
            <a:endParaRPr lang="zh-TW" altLang="en-US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Perceiving(</a:t>
            </a:r>
            <a:r>
              <a:rPr lang="zh-TW" altLang="en-US" b="1" u="sng" dirty="0" smtClean="0">
                <a:solidFill>
                  <a:srgbClr val="7030A0"/>
                </a:solidFill>
              </a:rPr>
              <a:t>感知</a:t>
            </a:r>
            <a:r>
              <a:rPr lang="en-US" altLang="zh-TW" b="1" u="sng" dirty="0" smtClean="0">
                <a:solidFill>
                  <a:srgbClr val="7030A0"/>
                </a:solidFill>
              </a:rPr>
              <a:t>-</a:t>
            </a:r>
            <a:r>
              <a:rPr lang="zh-TW" altLang="en-US" b="1" u="sng" dirty="0" smtClean="0">
                <a:solidFill>
                  <a:srgbClr val="7030A0"/>
                </a:solidFill>
              </a:rPr>
              <a:t>察覺</a:t>
            </a:r>
            <a:r>
              <a:rPr lang="en-US" altLang="zh-TW" b="1" u="sng" dirty="0" smtClean="0">
                <a:solidFill>
                  <a:srgbClr val="7030A0"/>
                </a:solidFill>
              </a:rPr>
              <a:t>)language sounds and structure</a:t>
            </a:r>
          </a:p>
          <a:p>
            <a:r>
              <a:rPr lang="en-US" altLang="zh-TW" dirty="0" smtClean="0"/>
              <a:t>At first, infants can discriminate (</a:t>
            </a:r>
            <a:r>
              <a:rPr lang="zh-TW" altLang="en-US" dirty="0" smtClean="0"/>
              <a:t>區別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 sounds of any language. </a:t>
            </a:r>
          </a:p>
          <a:p>
            <a:r>
              <a:rPr lang="en-US" altLang="zh-TW" dirty="0" smtClean="0"/>
              <a:t>By 6-7 months, hearing babies have learned to recognize the around 40 phonemes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音位及音素 </a:t>
            </a:r>
            <a:r>
              <a:rPr lang="en-US" altLang="zh-TW" dirty="0" err="1" smtClean="0"/>
              <a:t>eg</a:t>
            </a:r>
            <a:r>
              <a:rPr lang="en-US" altLang="zh-TW" dirty="0" smtClean="0"/>
              <a:t>. big / pig), or basic sounds, of their native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出生</a:t>
            </a:r>
            <a:r>
              <a:rPr lang="en-US" altLang="zh-TW" dirty="0" smtClean="0"/>
              <a:t>) language and to adjust to slight (</a:t>
            </a:r>
            <a:r>
              <a:rPr lang="zh-TW" altLang="en-US" dirty="0" smtClean="0"/>
              <a:t>微少</a:t>
            </a:r>
            <a:r>
              <a:rPr lang="en-US" altLang="zh-TW" dirty="0" smtClean="0"/>
              <a:t>)differences in the way different speakers form those sounds.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26513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Gestures</a:t>
            </a:r>
            <a:r>
              <a:rPr lang="zh-TW" altLang="en-US" b="1" u="sng" dirty="0" smtClean="0">
                <a:solidFill>
                  <a:srgbClr val="7030A0"/>
                </a:solidFill>
              </a:rPr>
              <a:t> </a:t>
            </a:r>
            <a:r>
              <a:rPr lang="en-US" altLang="zh-TW" b="1" u="sng" dirty="0" smtClean="0">
                <a:solidFill>
                  <a:srgbClr val="7030A0"/>
                </a:solidFill>
              </a:rPr>
              <a:t>(</a:t>
            </a:r>
            <a:r>
              <a:rPr lang="zh-TW" altLang="en-US" b="1" u="sng" dirty="0" smtClean="0">
                <a:solidFill>
                  <a:srgbClr val="7030A0"/>
                </a:solidFill>
              </a:rPr>
              <a:t>手勢</a:t>
            </a:r>
            <a:r>
              <a:rPr lang="en-US" altLang="zh-TW" b="1" u="sng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altLang="zh-TW" dirty="0" smtClean="0">
                <a:solidFill>
                  <a:srgbClr val="7030A0"/>
                </a:solidFill>
              </a:rPr>
              <a:t>Before babies can speak, they point. </a:t>
            </a:r>
          </a:p>
          <a:p>
            <a:r>
              <a:rPr lang="en-US" altLang="zh-TW" dirty="0" smtClean="0">
                <a:solidFill>
                  <a:srgbClr val="7030A0"/>
                </a:solidFill>
              </a:rPr>
              <a:t>Early gestures are a good predictor of later vocabulary size. </a:t>
            </a:r>
          </a:p>
          <a:p>
            <a:r>
              <a:rPr lang="en-US" altLang="zh-TW" dirty="0" smtClean="0">
                <a:solidFill>
                  <a:srgbClr val="7030A0"/>
                </a:solidFill>
              </a:rPr>
              <a:t>Toddlers (</a:t>
            </a:r>
            <a:r>
              <a:rPr lang="zh-TW" altLang="en-US" dirty="0" smtClean="0">
                <a:solidFill>
                  <a:srgbClr val="7030A0"/>
                </a:solidFill>
              </a:rPr>
              <a:t>剛走路的時候</a:t>
            </a:r>
            <a:r>
              <a:rPr lang="en-US" altLang="zh-TW" dirty="0" smtClean="0">
                <a:solidFill>
                  <a:srgbClr val="7030A0"/>
                </a:solidFill>
              </a:rPr>
              <a:t>) often combine gestures with words</a:t>
            </a:r>
            <a:r>
              <a:rPr lang="en-US" altLang="zh-TW" dirty="0" smtClean="0"/>
              <a:t>. </a:t>
            </a:r>
            <a:r>
              <a:rPr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Gesture-word</a:t>
            </a:r>
            <a:r>
              <a:rPr lang="en-US" altLang="zh-TW" dirty="0" smtClean="0"/>
              <a:t> combinations serve as a signal that a child is about to begin using multi-word sentences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40403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First words</a:t>
            </a:r>
          </a:p>
          <a:p>
            <a:r>
              <a:rPr lang="en-US" altLang="zh-TW" dirty="0" smtClean="0"/>
              <a:t>The average baby says a first word sometimes between 10-14 months, initiating linguistic speech – verbal expression that conveys (</a:t>
            </a:r>
            <a:r>
              <a:rPr lang="zh-TW" altLang="en-US" dirty="0" smtClean="0"/>
              <a:t>傳達</a:t>
            </a:r>
            <a:r>
              <a:rPr lang="en-US" altLang="zh-TW" dirty="0" smtClean="0"/>
              <a:t>)meaning.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53582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First sentences</a:t>
            </a:r>
          </a:p>
          <a:p>
            <a:r>
              <a:rPr lang="en-US" altLang="zh-TW" dirty="0" smtClean="0"/>
              <a:t>The next important linguistic breakthrough comes when a toddler puts two words together to express one idea.</a:t>
            </a:r>
          </a:p>
          <a:p>
            <a:r>
              <a:rPr lang="en-US" altLang="zh-TW" dirty="0" smtClean="0"/>
              <a:t>Generally, children do this between 18-24 months.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27487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Influences early language development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Brain development </a:t>
            </a:r>
          </a:p>
          <a:p>
            <a:r>
              <a:rPr lang="en-US" altLang="zh-TW" dirty="0" smtClean="0"/>
              <a:t>A brain imaging study points to the (emergence /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appearance) of a link between the brain;s phonetic (</a:t>
            </a:r>
            <a:r>
              <a:rPr lang="zh-TW" altLang="en-US" dirty="0" smtClean="0"/>
              <a:t>語音</a:t>
            </a:r>
            <a:r>
              <a:rPr lang="en-US" altLang="zh-TW" dirty="0" smtClean="0"/>
              <a:t>)perception and motor systems as early as 6 months – a connection that strengthens by 6 to 12 months.</a:t>
            </a:r>
          </a:p>
          <a:p>
            <a:r>
              <a:rPr lang="en-US" altLang="zh-TW" dirty="0" smtClean="0">
                <a:solidFill>
                  <a:srgbClr val="7030A0"/>
                </a:solidFill>
              </a:rPr>
              <a:t>The development of language actively affects brain networks, committing them to the recognition of native language sounds only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31465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Social interaction: The role of parents and caregivers</a:t>
            </a:r>
          </a:p>
          <a:p>
            <a:r>
              <a:rPr lang="en-US" altLang="zh-TW" dirty="0" smtClean="0">
                <a:solidFill>
                  <a:srgbClr val="7030A0"/>
                </a:solidFill>
              </a:rPr>
              <a:t>Children who grow up without normal social contact do not develop language normally. </a:t>
            </a:r>
          </a:p>
          <a:p>
            <a:r>
              <a:rPr lang="en-US" altLang="zh-TW" dirty="0" smtClean="0"/>
              <a:t>Parents or other caregivers play an important role at each stage of language development. They do so (1) </a:t>
            </a:r>
            <a:r>
              <a:rPr lang="en-US" altLang="zh-TW" dirty="0" smtClean="0">
                <a:solidFill>
                  <a:srgbClr val="7030A0"/>
                </a:solidFill>
              </a:rPr>
              <a:t>by providing opportunities for communicative experience</a:t>
            </a:r>
            <a:r>
              <a:rPr lang="en-US" altLang="zh-TW" dirty="0" smtClean="0"/>
              <a:t>, which motivate babies to learn language, and (2</a:t>
            </a:r>
            <a:r>
              <a:rPr lang="en-US" altLang="zh-TW" dirty="0" smtClean="0">
                <a:solidFill>
                  <a:srgbClr val="7030A0"/>
                </a:solidFill>
              </a:rPr>
              <a:t>) by providing models of language use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991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6810C-D77E-4B03-B02B-DC5587B4E780}" type="slidenum">
              <a:rPr lang="zh-TW" altLang="en-US"/>
              <a:pPr>
                <a:defRPr/>
              </a:pPr>
              <a:t>56</a:t>
            </a:fld>
            <a:endParaRPr lang="zh-TW" altLang="en-US"/>
          </a:p>
        </p:txBody>
      </p:sp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en-US" altLang="zh-TW" sz="3600" b="1" dirty="0" smtClean="0">
                <a:solidFill>
                  <a:srgbClr val="7030A0"/>
                </a:solidFill>
              </a:rPr>
              <a:t>Emotional and Personality Development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en-US" altLang="zh-TW" sz="3600" u="sng" dirty="0">
                <a:solidFill>
                  <a:srgbClr val="7030A0"/>
                </a:solidFill>
              </a:rPr>
              <a:t>Temperament (</a:t>
            </a:r>
            <a:r>
              <a:rPr lang="zh-TW" altLang="en-US" sz="3600" u="sng" dirty="0">
                <a:solidFill>
                  <a:srgbClr val="7030A0"/>
                </a:solidFill>
              </a:rPr>
              <a:t>性情</a:t>
            </a:r>
            <a:r>
              <a:rPr lang="en-US" altLang="zh-TW" sz="3600" u="sng" dirty="0">
                <a:solidFill>
                  <a:srgbClr val="7030A0"/>
                </a:solidFill>
              </a:rPr>
              <a:t>)</a:t>
            </a:r>
            <a:endParaRPr lang="zh-TW" altLang="en-US" sz="3600" b="1" dirty="0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TW" sz="2400" b="1" dirty="0" smtClean="0"/>
              <a:t>Temperament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	Varying behaviors and moods among infants are usually due to differences in temperament.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/>
              <a:t>Temperament means characteristic disposition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性情</a:t>
            </a:r>
            <a:r>
              <a:rPr lang="en-US" altLang="zh-TW" sz="2400" dirty="0"/>
              <a:t>) or style of approaching and reacting to </a:t>
            </a:r>
            <a:r>
              <a:rPr lang="en-US" altLang="zh-TW" sz="2400" dirty="0" smtClean="0"/>
              <a:t>situations</a:t>
            </a:r>
            <a:endParaRPr lang="en-US" altLang="zh-TW" sz="2400" b="1" dirty="0" smtClean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2400" b="1" dirty="0"/>
              <a:t>Types of temperament:</a:t>
            </a:r>
          </a:p>
          <a:p>
            <a:pPr lvl="2">
              <a:lnSpc>
                <a:spcPct val="110000"/>
              </a:lnSpc>
            </a:pPr>
            <a:r>
              <a:rPr lang="en-US" altLang="zh-TW" dirty="0"/>
              <a:t>Chess and Thomas found 3 basic types: </a:t>
            </a:r>
            <a:r>
              <a:rPr lang="en-US" altLang="zh-TW" dirty="0">
                <a:solidFill>
                  <a:srgbClr val="FF0000"/>
                </a:solidFill>
              </a:rPr>
              <a:t>easy, difficult, and slow-to-warm</a:t>
            </a:r>
            <a:r>
              <a:rPr lang="en-US" altLang="zh-TW" dirty="0"/>
              <a:t> child.</a:t>
            </a:r>
          </a:p>
          <a:p>
            <a:pPr lvl="2">
              <a:lnSpc>
                <a:spcPct val="110000"/>
              </a:lnSpc>
            </a:pPr>
            <a:r>
              <a:rPr lang="en-US" altLang="zh-TW" dirty="0"/>
              <a:t>Researchers have found that the 3 types (clusters) </a:t>
            </a:r>
            <a:r>
              <a:rPr lang="en-US" altLang="zh-TW" dirty="0">
                <a:solidFill>
                  <a:srgbClr val="FF0000"/>
                </a:solidFill>
              </a:rPr>
              <a:t>are moderately stable across the childhood years</a:t>
            </a:r>
            <a:r>
              <a:rPr lang="en-US" altLang="zh-TW" dirty="0"/>
              <a:t>.</a:t>
            </a:r>
          </a:p>
          <a:p>
            <a:pPr lvl="1">
              <a:lnSpc>
                <a:spcPct val="110000"/>
              </a:lnSpc>
            </a:pPr>
            <a:endParaRPr lang="en-US" altLang="zh-TW" sz="1800" dirty="0" smtClean="0"/>
          </a:p>
          <a:p>
            <a:pPr>
              <a:lnSpc>
                <a:spcPct val="80000"/>
              </a:lnSpc>
            </a:pPr>
            <a:endParaRPr lang="zh-TW" altLang="en-US" sz="2000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Three temperament patterns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93472"/>
              </p:ext>
            </p:extLst>
          </p:nvPr>
        </p:nvGraphicFramePr>
        <p:xfrm>
          <a:off x="467544" y="1412776"/>
          <a:ext cx="8229600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“Easy” child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“Difficult” child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“Slow-to-warm-up” child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Has moods of mild to moderate intensity, usually</a:t>
                      </a:r>
                      <a:r>
                        <a:rPr lang="en-US" altLang="zh-TW" sz="1400" baseline="0" dirty="0" smtClean="0"/>
                        <a:t> positive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Display intense and frequently negative moods, cries often and loudly, also</a:t>
                      </a:r>
                      <a:r>
                        <a:rPr lang="en-US" altLang="zh-TW" sz="1400" baseline="0" dirty="0" smtClean="0"/>
                        <a:t> laughs loudly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Has mildly intense reactions, both positive and negative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Responds well to novelty and change</a:t>
                      </a:r>
                      <a:r>
                        <a:rPr lang="en-US" altLang="zh-TW" sz="1400" baseline="0" dirty="0" smtClean="0"/>
                        <a:t> 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Responds</a:t>
                      </a:r>
                      <a:r>
                        <a:rPr lang="en-US" altLang="zh-TW" sz="1400" baseline="0" dirty="0" smtClean="0"/>
                        <a:t> poorly to novelty and change 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Responds slowly to novetly and change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Quickly develops regular sleep and feeding schedules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Sleeps and eats irregularly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Sleeps and</a:t>
                      </a:r>
                      <a:r>
                        <a:rPr lang="en-US" altLang="zh-TW" sz="1400" baseline="0" dirty="0" smtClean="0"/>
                        <a:t> eats more regularly than the difficult child, less regularly than the easy child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Takes to new food easily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Accepts new foods slowly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Shows mildly negative initial response to new stimuli</a:t>
                      </a:r>
                      <a:endParaRPr lang="zh-TW" altLang="en-US" sz="1400" dirty="0"/>
                    </a:p>
                  </a:txBody>
                  <a:tcPr/>
                </a:tc>
              </a:tr>
              <a:tr h="615424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Adapts easily to new situations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Is suspicious / mistrustful of strangers and Adapts slowly to new situations</a:t>
                      </a:r>
                      <a:endParaRPr lang="zh-TW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Accepts</a:t>
                      </a:r>
                      <a:r>
                        <a:rPr lang="en-US" altLang="zh-TW" sz="1400" baseline="0" dirty="0" smtClean="0"/>
                        <a:t> most frustrations with little fuss</a:t>
                      </a:r>
                      <a:r>
                        <a:rPr lang="zh-TW" altLang="en-US" sz="1400" baseline="0" dirty="0" smtClean="0"/>
                        <a:t> </a:t>
                      </a:r>
                      <a:r>
                        <a:rPr lang="en-US" altLang="zh-TW" sz="1400" baseline="0" dirty="0" smtClean="0"/>
                        <a:t>/</a:t>
                      </a:r>
                      <a:r>
                        <a:rPr lang="zh-TW" altLang="en-US" sz="1400" baseline="0" dirty="0" smtClean="0"/>
                        <a:t> </a:t>
                      </a:r>
                      <a:r>
                        <a:rPr lang="en-US" altLang="zh-TW" sz="1400" baseline="0" dirty="0" smtClean="0"/>
                        <a:t>worry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Reacts to frustration with tantrums / bad</a:t>
                      </a:r>
                      <a:r>
                        <a:rPr lang="en-US" altLang="zh-TW" sz="1400" baseline="0" dirty="0" smtClean="0"/>
                        <a:t> temper</a:t>
                      </a:r>
                      <a:endParaRPr lang="zh-TW" altLang="en-US" sz="1400" dirty="0" smtClean="0"/>
                    </a:p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Adapts</a:t>
                      </a:r>
                      <a:r>
                        <a:rPr lang="en-US" altLang="zh-TW" sz="1400" baseline="0" dirty="0" smtClean="0"/>
                        <a:t> quickly to new routiness and rules of new games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Adjusts slowly to new routines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Gradually develops liking for</a:t>
                      </a:r>
                      <a:r>
                        <a:rPr lang="en-US" altLang="zh-TW" sz="1400" baseline="0" dirty="0" smtClean="0"/>
                        <a:t> new stimuli after repeated, unpressured exposures / experiences</a:t>
                      </a:r>
                      <a:endParaRPr lang="zh-TW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4580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12125-C124-4192-A75D-388888B6F991}" type="slidenum">
              <a:rPr lang="zh-TW" altLang="en-US"/>
              <a:pPr>
                <a:defRPr/>
              </a:pPr>
              <a:t>58</a:t>
            </a:fld>
            <a:endParaRPr lang="zh-TW" altLang="en-US"/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611560" y="692696"/>
            <a:ext cx="8229600" cy="4997152"/>
          </a:xfrm>
        </p:spPr>
        <p:txBody>
          <a:bodyPr/>
          <a:lstStyle/>
          <a:p>
            <a:pPr lvl="2">
              <a:lnSpc>
                <a:spcPct val="110000"/>
              </a:lnSpc>
            </a:pPr>
            <a:endParaRPr lang="en-US" altLang="zh-TW" sz="1800" dirty="0"/>
          </a:p>
          <a:p>
            <a:pPr lvl="1">
              <a:lnSpc>
                <a:spcPct val="110000"/>
              </a:lnSpc>
            </a:pPr>
            <a:r>
              <a:rPr lang="en-US" altLang="zh-TW" dirty="0" err="1"/>
              <a:t>Kagan</a:t>
            </a:r>
            <a:r>
              <a:rPr lang="en-US" altLang="zh-TW" dirty="0" err="1">
                <a:latin typeface="Times New Roman" pitchFamily="18" charset="0"/>
              </a:rPr>
              <a:t>’</a:t>
            </a:r>
            <a:r>
              <a:rPr lang="en-US" altLang="zh-TW" dirty="0" err="1"/>
              <a:t>s</a:t>
            </a:r>
            <a:r>
              <a:rPr lang="en-US" altLang="zh-TW" dirty="0"/>
              <a:t> behavioral inhibition classifies child as </a:t>
            </a:r>
            <a:r>
              <a:rPr lang="en-US" altLang="zh-TW" dirty="0">
                <a:solidFill>
                  <a:srgbClr val="FF0000"/>
                </a:solidFill>
              </a:rPr>
              <a:t>shy, subdued (</a:t>
            </a:r>
            <a:r>
              <a:rPr lang="zh-TW" altLang="en-US" dirty="0">
                <a:solidFill>
                  <a:srgbClr val="FF0000"/>
                </a:solidFill>
              </a:rPr>
              <a:t>順從</a:t>
            </a:r>
            <a:r>
              <a:rPr lang="en-US" altLang="zh-TW" dirty="0">
                <a:solidFill>
                  <a:srgbClr val="FF0000"/>
                </a:solidFill>
              </a:rPr>
              <a:t>), timid </a:t>
            </a:r>
          </a:p>
          <a:p>
            <a:pPr lvl="1">
              <a:lnSpc>
                <a:spcPct val="110000"/>
              </a:lnSpc>
              <a:buNone/>
            </a:pPr>
            <a:r>
              <a:rPr lang="en-US" altLang="zh-TW" dirty="0">
                <a:solidFill>
                  <a:srgbClr val="FF0000"/>
                </a:solidFill>
              </a:rPr>
              <a:t>       (</a:t>
            </a:r>
            <a:r>
              <a:rPr lang="zh-TW" altLang="en-US" dirty="0">
                <a:solidFill>
                  <a:srgbClr val="FF0000"/>
                </a:solidFill>
              </a:rPr>
              <a:t>膽小</a:t>
            </a:r>
            <a:r>
              <a:rPr lang="en-US" altLang="zh-TW" dirty="0">
                <a:solidFill>
                  <a:srgbClr val="FF0000"/>
                </a:solidFill>
              </a:rPr>
              <a:t>), and sociable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TW" dirty="0">
                <a:solidFill>
                  <a:srgbClr val="FF0000"/>
                </a:solidFill>
              </a:rPr>
              <a:t>extraverted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HK" altLang="en-US" dirty="0"/>
              <a:t>外向的</a:t>
            </a:r>
            <a:r>
              <a:rPr lang="en-US" altLang="zh-TW" dirty="0"/>
              <a:t>).</a:t>
            </a:r>
          </a:p>
          <a:p>
            <a:pPr marL="0" indent="0">
              <a:lnSpc>
                <a:spcPct val="105000"/>
              </a:lnSpc>
              <a:buNone/>
            </a:pPr>
            <a:endParaRPr lang="en-US" altLang="zh-TW" dirty="0" smtClean="0"/>
          </a:p>
          <a:p>
            <a:pPr>
              <a:lnSpc>
                <a:spcPct val="105000"/>
              </a:lnSpc>
            </a:pPr>
            <a:r>
              <a:rPr lang="en-US" altLang="zh-TW" dirty="0" smtClean="0"/>
              <a:t>Temperament may be influenced by:</a:t>
            </a:r>
          </a:p>
          <a:p>
            <a:pPr lvl="1">
              <a:lnSpc>
                <a:spcPct val="105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Parents</a:t>
            </a:r>
            <a:r>
              <a:rPr lang="en-US" altLang="zh-TW" dirty="0" smtClean="0"/>
              <a:t> who react differently to a boy or girl based on </a:t>
            </a:r>
            <a:r>
              <a:rPr lang="en-US" altLang="zh-TW" dirty="0" smtClean="0">
                <a:solidFill>
                  <a:srgbClr val="FF0000"/>
                </a:solidFill>
              </a:rPr>
              <a:t>culture</a:t>
            </a:r>
            <a:r>
              <a:rPr lang="en-US" altLang="zh-TW" dirty="0" smtClean="0"/>
              <a:t>. </a:t>
            </a:r>
          </a:p>
          <a:p>
            <a:pPr lvl="1">
              <a:lnSpc>
                <a:spcPct val="105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Environment</a:t>
            </a:r>
          </a:p>
          <a:p>
            <a:pPr lvl="1">
              <a:lnSpc>
                <a:spcPct val="105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Genetics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HK" altLang="en-US" dirty="0" smtClean="0">
                <a:solidFill>
                  <a:srgbClr val="FF0000"/>
                </a:solidFill>
              </a:rPr>
              <a:t>遺傳學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u="sng" dirty="0" smtClean="0">
                <a:solidFill>
                  <a:srgbClr val="7030A0"/>
                </a:solidFill>
              </a:rPr>
              <a:t>Foundations of psycho-social development</a:t>
            </a:r>
            <a:endParaRPr lang="zh-TW" altLang="en-US" u="sng" dirty="0">
              <a:solidFill>
                <a:srgbClr val="7030A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057920"/>
              </p:ext>
            </p:extLst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67790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Approximate age, months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characteristics</a:t>
                      </a:r>
                      <a:endParaRPr lang="zh-TW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0-3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Infants are open to stimulation.</a:t>
                      </a:r>
                      <a:r>
                        <a:rPr lang="en-US" altLang="zh-TW" sz="1400" baseline="0" dirty="0" smtClean="0"/>
                        <a:t> They begin to show interest and curiosity and they smile readily at people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3-6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Infants can anticipate what is about to</a:t>
                      </a:r>
                      <a:r>
                        <a:rPr lang="en-US" altLang="zh-TW" sz="1400" baseline="0" dirty="0" smtClean="0"/>
                        <a:t> happen and experience disappointment when it does not. They show this by becoming angry or acting carefully. They smile and laugh often. This is a time of social awakening (</a:t>
                      </a:r>
                      <a:r>
                        <a:rPr lang="zh-HK" altLang="en-US" sz="1400" dirty="0" smtClean="0"/>
                        <a:t>醒悟</a:t>
                      </a:r>
                      <a:r>
                        <a:rPr lang="en-US" altLang="zh-HK" sz="1400" dirty="0" smtClean="0"/>
                        <a:t>)</a:t>
                      </a:r>
                      <a:r>
                        <a:rPr lang="en-US" altLang="zh-TW" sz="1400" baseline="0" dirty="0" smtClean="0"/>
                        <a:t>and early reciprocal / mutual exchanges between the baby and the caregiver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6-9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Infants play social games and try to get responses from people. They talk to ,</a:t>
                      </a:r>
                      <a:r>
                        <a:rPr lang="en-US" altLang="zh-TW" sz="1400" baseline="0" dirty="0" smtClean="0"/>
                        <a:t> touch, and persuade other babies to get them to respond. They express more differentialed emotions, showing joy, fear, anger and surprise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9-12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Infants are intensely preoccupied with their principle caregiver, may become afraid of strangers and act subdued in new situations. By 1 year, they communicate emotions more clearly, showing moods, ambivalence (</a:t>
                      </a:r>
                      <a:r>
                        <a:rPr lang="zh-HK" altLang="en-US" sz="1400" dirty="0" smtClean="0"/>
                        <a:t>矛盾心理 </a:t>
                      </a:r>
                      <a:r>
                        <a:rPr lang="en-US" altLang="zh-HK" sz="1400" dirty="0" smtClean="0"/>
                        <a:t>/ doubt)</a:t>
                      </a:r>
                      <a:r>
                        <a:rPr lang="en-US" altLang="zh-TW" sz="1400" dirty="0" smtClean="0"/>
                        <a:t>, and gradations of feeling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12-18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Toddlers</a:t>
                      </a:r>
                      <a:r>
                        <a:rPr lang="en-US" altLang="zh-TW" sz="1400" baseline="0" dirty="0" smtClean="0"/>
                        <a:t> explore their environment, using the people they are most attached to as a secure base. As they master the environment, they become more confident and more eager /willing to assert themselves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18-36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Toddlers sometimes become anxious because they now realize how much they are separating from their caregivers. They work out their</a:t>
                      </a:r>
                      <a:r>
                        <a:rPr lang="en-US" altLang="zh-TW" sz="1400" baseline="0" dirty="0" smtClean="0"/>
                        <a:t> awareness of their limitations in fantasy and I play and by identifting with adults</a:t>
                      </a:r>
                      <a:endParaRPr lang="zh-TW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4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41951-9D40-4213-B358-472A4D56AFF9}" type="slidenum">
              <a:rPr lang="zh-TW" altLang="en-US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u="sng" dirty="0" smtClean="0">
                <a:solidFill>
                  <a:srgbClr val="7030A0"/>
                </a:solidFill>
              </a:rPr>
              <a:t>Genotype</a:t>
            </a:r>
            <a:r>
              <a:rPr lang="zh-TW" altLang="en-US" u="sng" dirty="0" smtClean="0">
                <a:solidFill>
                  <a:srgbClr val="7030A0"/>
                </a:solidFill>
              </a:rPr>
              <a:t> </a:t>
            </a:r>
            <a:r>
              <a:rPr lang="en-US" altLang="zh-TW" u="sng" dirty="0" smtClean="0">
                <a:solidFill>
                  <a:srgbClr val="7030A0"/>
                </a:solidFill>
              </a:rPr>
              <a:t>(</a:t>
            </a:r>
            <a:r>
              <a:rPr lang="zh-TW" altLang="en-US" u="sng" dirty="0" smtClean="0">
                <a:solidFill>
                  <a:srgbClr val="7030A0"/>
                </a:solidFill>
              </a:rPr>
              <a:t>基因</a:t>
            </a:r>
            <a:r>
              <a:rPr lang="en-US" altLang="zh-TW" u="sng" dirty="0">
                <a:solidFill>
                  <a:srgbClr val="7030A0"/>
                </a:solidFill>
              </a:rPr>
              <a:t>)</a:t>
            </a:r>
            <a:r>
              <a:rPr lang="en-US" altLang="zh-TW" u="sng" dirty="0" smtClean="0">
                <a:solidFill>
                  <a:srgbClr val="7030A0"/>
                </a:solidFill>
              </a:rPr>
              <a:t>-environment interaction</a:t>
            </a:r>
          </a:p>
          <a:p>
            <a:pPr eaLnBrk="1" hangingPunct="1"/>
            <a:r>
              <a:rPr lang="en-US" altLang="zh-TW" dirty="0" smtClean="0"/>
              <a:t>Refers </a:t>
            </a:r>
            <a:r>
              <a:rPr lang="en-US" altLang="zh-TW" b="1" dirty="0" smtClean="0">
                <a:solidFill>
                  <a:srgbClr val="7030A0"/>
                </a:solidFill>
              </a:rPr>
              <a:t>the effects of similar environmental conditions on genetically different individuals. </a:t>
            </a:r>
          </a:p>
          <a:p>
            <a:pPr eaLnBrk="1" hangingPunct="1"/>
            <a:r>
              <a:rPr lang="en-US" altLang="zh-TW" dirty="0" smtClean="0"/>
              <a:t>Because </a:t>
            </a:r>
            <a:r>
              <a:rPr lang="en-US" altLang="zh-TW" b="1" dirty="0" smtClean="0">
                <a:solidFill>
                  <a:srgbClr val="7030A0"/>
                </a:solidFill>
              </a:rPr>
              <a:t>genes influence a person’s exposure to particular environment</a:t>
            </a:r>
            <a:r>
              <a:rPr lang="en-US" altLang="zh-TW" dirty="0" smtClean="0"/>
              <a:t>s </a:t>
            </a:r>
          </a:p>
          <a:p>
            <a:pPr eaLnBrk="1" hangingPunct="1"/>
            <a:r>
              <a:rPr lang="en-US" altLang="zh-TW" dirty="0" smtClean="0"/>
              <a:t>the </a:t>
            </a:r>
            <a:r>
              <a:rPr lang="en-US" altLang="zh-TW" b="1" dirty="0" smtClean="0">
                <a:solidFill>
                  <a:srgbClr val="7030A0"/>
                </a:solidFill>
              </a:rPr>
              <a:t>environment often reinforces genetic </a:t>
            </a:r>
            <a:r>
              <a:rPr lang="en-US" altLang="zh-TW" dirty="0" smtClean="0"/>
              <a:t>difference.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</a:rPr>
              <a:t>Developmental issues in</a:t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en-US" altLang="zh-TW" b="1" dirty="0" smtClean="0">
                <a:solidFill>
                  <a:srgbClr val="7030A0"/>
                </a:solidFill>
              </a:rPr>
              <a:t> infancy (</a:t>
            </a:r>
            <a:r>
              <a:rPr lang="zh-TW" altLang="en-US" b="1" dirty="0" smtClean="0">
                <a:solidFill>
                  <a:srgbClr val="7030A0"/>
                </a:solidFill>
              </a:rPr>
              <a:t>嬰兒期</a:t>
            </a:r>
            <a:r>
              <a:rPr lang="en-US" altLang="zh-TW" b="1" dirty="0" smtClean="0">
                <a:solidFill>
                  <a:srgbClr val="7030A0"/>
                </a:solidFill>
              </a:rPr>
              <a:t>)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u="sng" dirty="0" smtClean="0">
                <a:solidFill>
                  <a:srgbClr val="7030A0"/>
                </a:solidFill>
              </a:rPr>
              <a:t>Developing trust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Erikson’s eight stages in psycho-social development is basic trust verus basic mistrust. </a:t>
            </a:r>
          </a:p>
          <a:p>
            <a:r>
              <a:rPr lang="en-US" altLang="zh-TW" dirty="0" smtClean="0"/>
              <a:t>This stage begins in infancy and continues until about 18 months.if trust predominates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主導</a:t>
            </a:r>
            <a:r>
              <a:rPr lang="en-US" altLang="zh-TW" dirty="0" smtClean="0"/>
              <a:t>), children develop the virtue(</a:t>
            </a:r>
            <a:r>
              <a:rPr lang="zh-TW" altLang="en-US" dirty="0" smtClean="0"/>
              <a:t>忠誠</a:t>
            </a:r>
            <a:r>
              <a:rPr lang="en-US" altLang="zh-TW" dirty="0" smtClean="0"/>
              <a:t>) of hope: the belief that they can fulfill their needs and obtain their desires.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32764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mistrust predominates, children will view the world as unfriendly and unpredictable and will have trouble forming relationships.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89991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u="sng" dirty="0" smtClean="0">
                <a:solidFill>
                  <a:srgbClr val="7030A0"/>
                </a:solidFill>
              </a:rPr>
              <a:t>Developing attachments</a:t>
            </a:r>
            <a:r>
              <a:rPr lang="zh-TW" altLang="en-US" u="sng" dirty="0" smtClean="0">
                <a:solidFill>
                  <a:srgbClr val="7030A0"/>
                </a:solidFill>
              </a:rPr>
              <a:t> </a:t>
            </a:r>
            <a:r>
              <a:rPr lang="en-US" altLang="zh-TW" b="1" u="sng" dirty="0">
                <a:solidFill>
                  <a:srgbClr val="7030A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en-US" altLang="zh-TW" b="1" dirty="0">
                <a:solidFill>
                  <a:srgbClr val="FF0000"/>
                </a:solidFill>
              </a:rPr>
              <a:t>Still face experiment)</a:t>
            </a:r>
            <a:endParaRPr lang="zh-TW" altLang="en-US" u="sng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11560" y="1628800"/>
          <a:ext cx="8136904" cy="437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5400600"/>
              </a:tblGrid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Attachement clasification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Behavior</a:t>
                      </a:r>
                      <a:endParaRPr lang="zh-TW" altLang="en-US" dirty="0"/>
                    </a:p>
                  </a:txBody>
                  <a:tcPr/>
                </a:tc>
              </a:tr>
              <a:tr h="67687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Secure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Child plays and explores freely when her mother is nearby.</a:t>
                      </a:r>
                      <a:r>
                        <a:rPr lang="en-US" altLang="zh-TW" baseline="0" dirty="0" smtClean="0"/>
                        <a:t> She </a:t>
                      </a:r>
                      <a:endParaRPr lang="zh-TW" altLang="en-US" dirty="0"/>
                    </a:p>
                  </a:txBody>
                  <a:tcPr/>
                </a:tc>
              </a:tr>
              <a:tr h="67687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Avoidance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When child mother returns, he doesn’t make eye contact or greet</a:t>
                      </a:r>
                      <a:r>
                        <a:rPr lang="en-US" altLang="zh-TW" baseline="0" dirty="0" smtClean="0"/>
                        <a:t> her. It is almost as if he has not noticed her return</a:t>
                      </a:r>
                      <a:endParaRPr lang="zh-TW" altLang="en-US" dirty="0"/>
                    </a:p>
                  </a:txBody>
                  <a:tcPr/>
                </a:tc>
              </a:tr>
              <a:tr h="67687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Ambivalent (resistant)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Child</a:t>
                      </a:r>
                      <a:r>
                        <a:rPr lang="en-US" altLang="zh-TW" baseline="0" dirty="0" smtClean="0"/>
                        <a:t> hovers close to his mother during much of the strange situation, but he doesn’t greet her positively during the reunion episode. Instead, he is angry and upset</a:t>
                      </a:r>
                      <a:endParaRPr lang="zh-TW" altLang="en-US" dirty="0"/>
                    </a:p>
                  </a:txBody>
                  <a:tcPr/>
                </a:tc>
              </a:tr>
              <a:tr h="67687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Disorganizd</a:t>
                      </a:r>
                      <a:r>
                        <a:rPr lang="en-US" altLang="zh-TW" baseline="0" dirty="0" smtClean="0"/>
                        <a:t> / disoriented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Child</a:t>
                      </a:r>
                      <a:r>
                        <a:rPr lang="en-US" altLang="zh-TW" baseline="0" dirty="0" smtClean="0"/>
                        <a:t> responds to the strange situation with inconsistent, contradictory behavior. He seems to fall apart, overwhelmed by the stress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602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392B8-0793-43BB-B8A7-4F321004B803}" type="slidenum">
              <a:rPr lang="zh-TW" altLang="en-US"/>
              <a:pPr>
                <a:defRPr/>
              </a:pPr>
              <a:t>63</a:t>
            </a:fld>
            <a:endParaRPr lang="zh-TW" altLang="en-US"/>
          </a:p>
        </p:txBody>
      </p:sp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altLang="zh-TW" sz="2800" b="1" dirty="0" smtClean="0">
                <a:solidFill>
                  <a:srgbClr val="7030A0"/>
                </a:solidFill>
              </a:rPr>
              <a:t>Attachment </a:t>
            </a:r>
          </a:p>
          <a:p>
            <a:pPr lvl="1">
              <a:lnSpc>
                <a:spcPct val="105000"/>
              </a:lnSpc>
            </a:pPr>
            <a:r>
              <a:rPr lang="en-US" altLang="zh-TW" sz="2400" dirty="0" smtClean="0">
                <a:solidFill>
                  <a:srgbClr val="7030A0"/>
                </a:solidFill>
              </a:rPr>
              <a:t>Attachment is a close emotional bond</a:t>
            </a:r>
            <a:r>
              <a:rPr lang="zh-TW" altLang="en-US" sz="2400" dirty="0" smtClean="0">
                <a:solidFill>
                  <a:srgbClr val="7030A0"/>
                </a:solidFill>
              </a:rPr>
              <a:t> </a:t>
            </a:r>
            <a:r>
              <a:rPr lang="en-US" altLang="zh-TW" sz="2400" dirty="0" smtClean="0">
                <a:solidFill>
                  <a:srgbClr val="7030A0"/>
                </a:solidFill>
              </a:rPr>
              <a:t>(</a:t>
            </a:r>
            <a:r>
              <a:rPr lang="zh-HK" altLang="en-US" sz="2400" dirty="0" smtClean="0">
                <a:solidFill>
                  <a:srgbClr val="7030A0"/>
                </a:solidFill>
              </a:rPr>
              <a:t>聯結</a:t>
            </a:r>
            <a:r>
              <a:rPr lang="en-US" altLang="zh-TW" sz="2400" dirty="0" smtClean="0">
                <a:solidFill>
                  <a:srgbClr val="7030A0"/>
                </a:solidFill>
              </a:rPr>
              <a:t>)</a:t>
            </a:r>
            <a:r>
              <a:rPr lang="zh-TW" altLang="en-US" sz="2400" dirty="0" smtClean="0">
                <a:solidFill>
                  <a:srgbClr val="7030A0"/>
                </a:solidFill>
              </a:rPr>
              <a:t> </a:t>
            </a:r>
            <a:r>
              <a:rPr lang="en-US" altLang="zh-TW" sz="2400" dirty="0" smtClean="0">
                <a:solidFill>
                  <a:srgbClr val="7030A0"/>
                </a:solidFill>
              </a:rPr>
              <a:t>between two people.</a:t>
            </a:r>
          </a:p>
          <a:p>
            <a:pPr>
              <a:lnSpc>
                <a:spcPct val="105000"/>
              </a:lnSpc>
            </a:pPr>
            <a:endParaRPr lang="en-US" altLang="zh-TW" sz="2800" dirty="0" smtClean="0">
              <a:solidFill>
                <a:srgbClr val="7030A0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altLang="zh-TW" sz="2400" b="1" dirty="0" smtClean="0">
                <a:solidFill>
                  <a:srgbClr val="7030A0"/>
                </a:solidFill>
              </a:rPr>
              <a:t>Theories of attachment:</a:t>
            </a:r>
          </a:p>
          <a:p>
            <a:pPr lvl="2">
              <a:lnSpc>
                <a:spcPct val="105000"/>
              </a:lnSpc>
            </a:pPr>
            <a:r>
              <a:rPr lang="en-US" altLang="zh-TW" sz="2000" dirty="0" smtClean="0">
                <a:solidFill>
                  <a:srgbClr val="7030A0"/>
                </a:solidFill>
              </a:rPr>
              <a:t>Freud: infants attached by oral satisfaction.</a:t>
            </a:r>
          </a:p>
          <a:p>
            <a:pPr lvl="2">
              <a:lnSpc>
                <a:spcPct val="105000"/>
              </a:lnSpc>
            </a:pPr>
            <a:r>
              <a:rPr lang="en-US" altLang="zh-TW" sz="2000" dirty="0" smtClean="0">
                <a:solidFill>
                  <a:srgbClr val="7030A0"/>
                </a:solidFill>
              </a:rPr>
              <a:t>Harlow: comfort preferred over food. </a:t>
            </a:r>
          </a:p>
          <a:p>
            <a:pPr lvl="2">
              <a:lnSpc>
                <a:spcPct val="105000"/>
              </a:lnSpc>
            </a:pPr>
            <a:r>
              <a:rPr lang="en-US" altLang="zh-TW" sz="2000" dirty="0" smtClean="0">
                <a:solidFill>
                  <a:srgbClr val="7030A0"/>
                </a:solidFill>
              </a:rPr>
              <a:t>Erikson: trust arises from physical comfort.</a:t>
            </a:r>
          </a:p>
          <a:p>
            <a:pPr lvl="2">
              <a:lnSpc>
                <a:spcPct val="105000"/>
              </a:lnSpc>
            </a:pPr>
            <a:r>
              <a:rPr lang="en-US" altLang="zh-TW" sz="2000" dirty="0" err="1" smtClean="0">
                <a:solidFill>
                  <a:srgbClr val="7030A0"/>
                </a:solidFill>
              </a:rPr>
              <a:t>Bowlby</a:t>
            </a:r>
            <a:r>
              <a:rPr lang="en-US" altLang="zh-TW" sz="2000" dirty="0" smtClean="0">
                <a:solidFill>
                  <a:srgbClr val="7030A0"/>
                </a:solidFill>
              </a:rPr>
              <a:t>: newborn is biologically equipped to elicit attachment behavior from caregiver.</a:t>
            </a:r>
          </a:p>
          <a:p>
            <a:pPr lvl="2">
              <a:lnSpc>
                <a:spcPct val="105000"/>
              </a:lnSpc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lvl="2">
              <a:lnSpc>
                <a:spcPct val="105000"/>
              </a:lnSpc>
            </a:pPr>
            <a:endParaRPr lang="en-US" altLang="zh-TW" sz="2000" dirty="0" smtClean="0"/>
          </a:p>
          <a:p>
            <a:endParaRPr lang="zh-TW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002310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F5477-87BE-4424-B6F2-1DAAE011A699}" type="slidenum">
              <a:rPr lang="zh-TW" altLang="en-US"/>
              <a:pPr>
                <a:defRPr/>
              </a:pPr>
              <a:t>64</a:t>
            </a:fld>
            <a:endParaRPr lang="zh-TW" altLang="en-US"/>
          </a:p>
        </p:txBody>
      </p:sp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zh-TW" sz="2400" b="1" dirty="0" smtClean="0"/>
              <a:t>Strange Situation</a:t>
            </a:r>
            <a:r>
              <a:rPr lang="en-US" altLang="zh-TW" sz="2400" dirty="0" smtClean="0"/>
              <a:t> </a:t>
            </a:r>
            <a:r>
              <a:rPr lang="en-US" altLang="zh-TW" sz="2400" b="1" dirty="0" smtClean="0"/>
              <a:t>tests strength of infant attachment:</a:t>
            </a:r>
          </a:p>
          <a:p>
            <a:pPr lvl="1">
              <a:lnSpc>
                <a:spcPct val="120000"/>
              </a:lnSpc>
            </a:pPr>
            <a:r>
              <a:rPr lang="en-US" altLang="zh-TW" sz="2400" b="1" u="sng" dirty="0" smtClean="0">
                <a:solidFill>
                  <a:srgbClr val="FF0000"/>
                </a:solidFill>
              </a:rPr>
              <a:t>Securely attached</a:t>
            </a:r>
            <a:r>
              <a:rPr lang="en-US" altLang="zh-TW" sz="2400" b="1" dirty="0" smtClean="0"/>
              <a:t>: </a:t>
            </a:r>
            <a:r>
              <a:rPr lang="en-US" altLang="zh-TW" sz="2400" dirty="0" smtClean="0"/>
              <a:t>explores environment, displays little emotion when caregiver leaves.</a:t>
            </a:r>
          </a:p>
          <a:p>
            <a:pPr lvl="1">
              <a:lnSpc>
                <a:spcPct val="120000"/>
              </a:lnSpc>
            </a:pPr>
            <a:r>
              <a:rPr lang="en-US" altLang="zh-TW" sz="2400" b="1" u="sng" dirty="0" smtClean="0">
                <a:solidFill>
                  <a:srgbClr val="FF0000"/>
                </a:solidFill>
              </a:rPr>
              <a:t>Insecure avoidant</a:t>
            </a:r>
            <a:r>
              <a:rPr lang="en-US" altLang="zh-TW" sz="2400" b="1" dirty="0" smtClean="0"/>
              <a:t>: </a:t>
            </a:r>
            <a:r>
              <a:rPr lang="en-US" altLang="zh-TW" sz="2400" dirty="0" smtClean="0"/>
              <a:t>avoids caregiver but shows distress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憂慮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/crying when caregiver leaves.</a:t>
            </a:r>
          </a:p>
          <a:p>
            <a:pPr lvl="1">
              <a:lnSpc>
                <a:spcPct val="120000"/>
              </a:lnSpc>
            </a:pPr>
            <a:r>
              <a:rPr lang="en-US" altLang="zh-TW" sz="2400" b="1" u="sng" dirty="0" smtClean="0">
                <a:solidFill>
                  <a:srgbClr val="FF0000"/>
                </a:solidFill>
              </a:rPr>
              <a:t>Insecure resistant</a:t>
            </a:r>
            <a:r>
              <a:rPr lang="en-US" altLang="zh-TW" sz="2400" b="1" dirty="0" smtClean="0"/>
              <a:t>: </a:t>
            </a:r>
            <a:r>
              <a:rPr lang="en-US" altLang="zh-TW" sz="2400" dirty="0" smtClean="0"/>
              <a:t>clings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zh-HK" altLang="en-US" sz="2400" dirty="0" smtClean="0"/>
              <a:t>纏著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to caregiver and protests loudly and actively if caregiver leaves.</a:t>
            </a:r>
          </a:p>
          <a:p>
            <a:pPr lvl="1">
              <a:lnSpc>
                <a:spcPct val="120000"/>
              </a:lnSpc>
            </a:pPr>
            <a:r>
              <a:rPr lang="en-US" altLang="zh-TW" sz="2400" b="1" u="sng" dirty="0" smtClean="0">
                <a:solidFill>
                  <a:srgbClr val="FF0000"/>
                </a:solidFill>
              </a:rPr>
              <a:t>Insecure disorganized</a:t>
            </a:r>
            <a:r>
              <a:rPr lang="en-US" altLang="zh-TW" sz="2400" b="1" dirty="0" smtClean="0"/>
              <a:t>: </a:t>
            </a:r>
            <a:r>
              <a:rPr lang="en-US" altLang="zh-TW" sz="2400" dirty="0" smtClean="0"/>
              <a:t>disorientation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zh-HK" altLang="en-US" sz="2400" dirty="0" smtClean="0"/>
              <a:t>迷失方向</a:t>
            </a:r>
            <a:r>
              <a:rPr lang="en-US" altLang="zh-TW" sz="2400" dirty="0" smtClean="0"/>
              <a:t>); extreme fearfulness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zh-HK" altLang="en-US" sz="2400" dirty="0" smtClean="0"/>
              <a:t>害怕</a:t>
            </a:r>
            <a:r>
              <a:rPr lang="en-US" altLang="zh-TW" sz="2400" dirty="0" smtClean="0"/>
              <a:t>)may be shown even with caregiver.</a:t>
            </a:r>
            <a:endParaRPr lang="zh-TW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949904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D7D47-6775-466D-9182-BD1E8607B12E}" type="slidenum">
              <a:rPr lang="zh-TW" altLang="en-US"/>
              <a:pPr>
                <a:defRPr/>
              </a:pPr>
              <a:t>65</a:t>
            </a:fld>
            <a:endParaRPr lang="zh-TW" altLang="en-US"/>
          </a:p>
        </p:txBody>
      </p:sp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400" b="1" smtClean="0"/>
              <a:t>Attachment between infant and caregiver:</a:t>
            </a:r>
          </a:p>
          <a:p>
            <a:pPr lvl="1">
              <a:lnSpc>
                <a:spcPct val="120000"/>
              </a:lnSpc>
            </a:pPr>
            <a:r>
              <a:rPr lang="en-US" altLang="zh-TW" sz="2400" smtClean="0">
                <a:solidFill>
                  <a:srgbClr val="FF0000"/>
                </a:solidFill>
              </a:rPr>
              <a:t>In 1st year of life, is foundation for later psychological development</a:t>
            </a:r>
            <a:r>
              <a:rPr lang="en-US" altLang="zh-TW" sz="2400" smtClean="0"/>
              <a:t>. </a:t>
            </a:r>
          </a:p>
          <a:p>
            <a:pPr lvl="1">
              <a:lnSpc>
                <a:spcPct val="120000"/>
              </a:lnSpc>
            </a:pPr>
            <a:r>
              <a:rPr lang="en-US" altLang="zh-TW" sz="2400" smtClean="0"/>
              <a:t>Helps child to survive while incapable of self-care.</a:t>
            </a:r>
          </a:p>
          <a:p>
            <a:pPr lvl="1">
              <a:lnSpc>
                <a:spcPct val="120000"/>
              </a:lnSpc>
            </a:pPr>
            <a:r>
              <a:rPr lang="en-US" altLang="zh-TW" sz="2400" smtClean="0">
                <a:solidFill>
                  <a:srgbClr val="FF0000"/>
                </a:solidFill>
              </a:rPr>
              <a:t>Is not the only path to success</a:t>
            </a:r>
            <a:r>
              <a:rPr lang="en-US" altLang="zh-TW" sz="2400" smtClean="0"/>
              <a:t> because children are resilient and adaptive.</a:t>
            </a:r>
          </a:p>
          <a:p>
            <a:pPr lvl="1">
              <a:lnSpc>
                <a:spcPct val="120000"/>
              </a:lnSpc>
            </a:pPr>
            <a:r>
              <a:rPr lang="en-US" altLang="zh-TW" sz="2400" smtClean="0">
                <a:solidFill>
                  <a:srgbClr val="FF0000"/>
                </a:solidFill>
              </a:rPr>
              <a:t>Is affected by genetics and temperament</a:t>
            </a:r>
            <a:r>
              <a:rPr lang="en-US" altLang="zh-TW" sz="240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altLang="zh-TW" sz="2400" smtClean="0"/>
              <a:t>Varies among different </a:t>
            </a:r>
            <a:r>
              <a:rPr lang="en-US" altLang="zh-TW" sz="2400" smtClean="0">
                <a:solidFill>
                  <a:srgbClr val="FF0000"/>
                </a:solidFill>
              </a:rPr>
              <a:t>cultures</a:t>
            </a:r>
            <a:r>
              <a:rPr lang="en-US" altLang="zh-TW" sz="2400" smtClean="0"/>
              <a:t> of the world.</a:t>
            </a:r>
          </a:p>
          <a:p>
            <a:pPr lvl="1">
              <a:lnSpc>
                <a:spcPct val="120000"/>
              </a:lnSpc>
            </a:pPr>
            <a:r>
              <a:rPr lang="en-US" altLang="zh-TW" sz="2400" smtClean="0"/>
              <a:t>Should be secure if child is to develop fully.</a:t>
            </a:r>
            <a:endParaRPr lang="zh-TW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3571496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u="sng" dirty="0" smtClean="0">
                <a:solidFill>
                  <a:srgbClr val="7030A0"/>
                </a:solidFill>
              </a:rPr>
              <a:t>The emerging(</a:t>
            </a:r>
            <a:r>
              <a:rPr lang="zh-TW" altLang="en-US" b="1" u="sng" dirty="0" smtClean="0">
                <a:solidFill>
                  <a:srgbClr val="7030A0"/>
                </a:solidFill>
              </a:rPr>
              <a:t>發展初期</a:t>
            </a:r>
            <a:r>
              <a:rPr lang="en-US" altLang="zh-TW" b="1" u="sng" dirty="0" smtClean="0">
                <a:solidFill>
                  <a:srgbClr val="7030A0"/>
                </a:solidFill>
              </a:rPr>
              <a:t>) sense of self</a:t>
            </a:r>
          </a:p>
          <a:p>
            <a:r>
              <a:rPr lang="en-US" altLang="zh-TW" dirty="0" smtClean="0"/>
              <a:t>The self-concept is our image of ourselves – our total picture of our abilities and traits. It describes what we know and feel about ourselves and guides our actions. Children incorporate</a:t>
            </a:r>
            <a:r>
              <a:rPr lang="zh-TW" altLang="en-US" dirty="0" smtClean="0"/>
              <a:t> </a:t>
            </a:r>
            <a:r>
              <a:rPr lang="en-US" altLang="zh-TW" dirty="0" smtClean="0"/>
              <a:t>/</a:t>
            </a:r>
            <a:r>
              <a:rPr lang="en-US" altLang="zh-TW" dirty="0"/>
              <a:t> </a:t>
            </a:r>
            <a:r>
              <a:rPr lang="en-US" altLang="zh-TW" dirty="0" smtClean="0"/>
              <a:t>integrate into their self-image the picture that others reflect back to them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78999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u="sng" dirty="0" smtClean="0">
                <a:solidFill>
                  <a:srgbClr val="7030A0"/>
                </a:solidFill>
              </a:rPr>
              <a:t>Development of autonomy</a:t>
            </a:r>
            <a:endParaRPr lang="zh-TW" altLang="en-US" u="sng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>
                <a:solidFill>
                  <a:srgbClr val="7030A0"/>
                </a:solidFill>
              </a:rPr>
              <a:t>Erikson identified the period from about 18 months to 3 years as the second stage in personality development, autonomy verus shame and doubt.</a:t>
            </a:r>
          </a:p>
          <a:p>
            <a:r>
              <a:rPr lang="en-US" altLang="zh-TW" dirty="0" smtClean="0"/>
              <a:t>Having come through infancy with sense of basic trust in the world and an awakening (</a:t>
            </a:r>
            <a:r>
              <a:rPr lang="zh-TW" altLang="en-US" dirty="0" smtClean="0"/>
              <a:t>醒悟</a:t>
            </a:r>
            <a:r>
              <a:rPr lang="en-US" altLang="zh-TW" dirty="0" smtClean="0"/>
              <a:t>) self-awareness, toddlers begin to substitute their own judgment for their caregivers. The virtue that emerges during this stage is will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意志力及</a:t>
            </a:r>
            <a:r>
              <a:rPr lang="zh-HK" altLang="en-US" dirty="0" smtClean="0"/>
              <a:t>毅力</a:t>
            </a:r>
            <a:r>
              <a:rPr lang="en-US" altLang="zh-TW" dirty="0" smtClean="0"/>
              <a:t>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15705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u="sng" dirty="0" smtClean="0">
                <a:solidFill>
                  <a:srgbClr val="7030A0"/>
                </a:solidFill>
              </a:rPr>
              <a:t>The roots</a:t>
            </a:r>
            <a:r>
              <a:rPr lang="zh-TW" altLang="en-US" u="sng" dirty="0" smtClean="0">
                <a:solidFill>
                  <a:srgbClr val="7030A0"/>
                </a:solidFill>
              </a:rPr>
              <a:t> </a:t>
            </a:r>
            <a:r>
              <a:rPr lang="en-US" altLang="zh-TW" u="sng" dirty="0" smtClean="0">
                <a:solidFill>
                  <a:srgbClr val="7030A0"/>
                </a:solidFill>
              </a:rPr>
              <a:t>(</a:t>
            </a:r>
            <a:r>
              <a:rPr lang="zh-TW" altLang="en-US" u="sng" dirty="0" smtClean="0">
                <a:solidFill>
                  <a:srgbClr val="7030A0"/>
                </a:solidFill>
              </a:rPr>
              <a:t>基礎</a:t>
            </a:r>
            <a:r>
              <a:rPr lang="en-US" altLang="zh-TW" u="sng" dirty="0" smtClean="0">
                <a:solidFill>
                  <a:srgbClr val="7030A0"/>
                </a:solidFill>
              </a:rPr>
              <a:t>) of moral development</a:t>
            </a:r>
            <a:endParaRPr lang="zh-TW" altLang="en-US" u="sng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b="1" u="sng" dirty="0" smtClean="0">
                <a:solidFill>
                  <a:srgbClr val="FF0000"/>
                </a:solidFill>
              </a:rPr>
              <a:t>Socialization</a:t>
            </a:r>
            <a:r>
              <a:rPr lang="en-US" altLang="zh-TW" b="1" dirty="0" smtClean="0">
                <a:solidFill>
                  <a:srgbClr val="FF0000"/>
                </a:solidFill>
              </a:rPr>
              <a:t> is the process by which children develop habits, skills, values, and motives that make them responsible, productive members of society</a:t>
            </a:r>
            <a:r>
              <a:rPr lang="en-US" altLang="zh-TW" dirty="0" smtClean="0"/>
              <a:t>.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Socialization rests on internalization of these standards.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Children who are successfully socialized no longer obey rules or commands only to get rewards or avoid punishment; they have made society’s standards their own.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1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u="sng" dirty="0" smtClean="0">
                <a:solidFill>
                  <a:srgbClr val="FF0000"/>
                </a:solidFill>
              </a:rPr>
              <a:t>Developing self-regulation </a:t>
            </a:r>
            <a:r>
              <a:rPr lang="en-US" altLang="zh-TW" b="1" dirty="0" smtClean="0">
                <a:solidFill>
                  <a:srgbClr val="FF0000"/>
                </a:solidFill>
              </a:rPr>
              <a:t>means control of her behavior to conform to a caregiver’s demands or expectations of her, even when the caregiver is not present.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Self-regulation is the foundation of socialization, and it links all domains of development – physical, cognitive, emotional and social.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4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A860A-3F68-428F-8BD7-4C9A7A920767}" type="slidenum">
              <a:rPr lang="zh-TW" altLang="en-US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Some characteristics influenced by heredity and environment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u="sng" dirty="0" smtClean="0">
                <a:solidFill>
                  <a:srgbClr val="7030A0"/>
                </a:solidFill>
              </a:rPr>
              <a:t>Physical and physiological traits </a:t>
            </a:r>
            <a:r>
              <a:rPr lang="en-US" altLang="zh-TW" sz="2800" u="sng" dirty="0" smtClean="0">
                <a:solidFill>
                  <a:srgbClr val="7030A0"/>
                </a:solidFill>
              </a:rPr>
              <a:t>(</a:t>
            </a:r>
            <a:r>
              <a:rPr lang="zh-TW" altLang="en-US" sz="2800" u="sng" dirty="0" smtClean="0">
                <a:solidFill>
                  <a:srgbClr val="7030A0"/>
                </a:solidFill>
              </a:rPr>
              <a:t>特徵</a:t>
            </a:r>
            <a:r>
              <a:rPr lang="en-US" altLang="zh-TW" sz="2800" u="sng" dirty="0" smtClean="0">
                <a:solidFill>
                  <a:srgbClr val="7030A0"/>
                </a:solidFill>
              </a:rPr>
              <a:t>)</a:t>
            </a:r>
          </a:p>
          <a:p>
            <a:pPr eaLnBrk="1" hangingPunct="1"/>
            <a:r>
              <a:rPr lang="en-US" altLang="zh-TW" dirty="0" smtClean="0"/>
              <a:t>Not only do monozygotic twins generally look alike, but they also are more concordant (</a:t>
            </a:r>
            <a:r>
              <a:rPr lang="zh-TW" altLang="en-US" dirty="0" smtClean="0"/>
              <a:t>一致</a:t>
            </a:r>
            <a:r>
              <a:rPr lang="en-US" altLang="zh-TW" dirty="0" smtClean="0"/>
              <a:t>) than dizygotic twins in </a:t>
            </a:r>
            <a:r>
              <a:rPr lang="en-US" altLang="zh-TW" dirty="0" smtClean="0">
                <a:solidFill>
                  <a:srgbClr val="FF0000"/>
                </a:solidFill>
              </a:rPr>
              <a:t>their risk for such as medical disorders, high blood pressure, heart disease, stroke (</a:t>
            </a:r>
            <a:r>
              <a:rPr lang="zh-TW" altLang="en-US" dirty="0" smtClean="0">
                <a:solidFill>
                  <a:srgbClr val="FF0000"/>
                </a:solidFill>
              </a:rPr>
              <a:t>中風</a:t>
            </a:r>
            <a:r>
              <a:rPr lang="en-US" altLang="zh-TW" dirty="0" smtClean="0">
                <a:solidFill>
                  <a:srgbClr val="FF0000"/>
                </a:solidFill>
              </a:rPr>
              <a:t>) and epilepsy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癲癇</a:t>
            </a:r>
            <a:r>
              <a:rPr lang="en-US" altLang="zh-TW" dirty="0" smtClean="0">
                <a:solidFill>
                  <a:srgbClr val="FF0000"/>
                </a:solidFill>
              </a:rPr>
              <a:t>). </a:t>
            </a:r>
            <a:endParaRPr lang="zh-TW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8E2B1-7638-4C27-AC02-E2AD602AAE29}" type="slidenum">
              <a:rPr lang="zh-TW" altLang="en-US"/>
              <a:pPr>
                <a:defRPr/>
              </a:pPr>
              <a:t>70</a:t>
            </a:fld>
            <a:endParaRPr lang="zh-TW" altLang="en-US"/>
          </a:p>
        </p:txBody>
      </p:sp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u="sng" dirty="0" smtClean="0">
                <a:solidFill>
                  <a:srgbClr val="7030A0"/>
                </a:solidFill>
              </a:rPr>
              <a:t>Social Contexts</a:t>
            </a:r>
            <a:endParaRPr lang="zh-TW" altLang="en-US" sz="4000" u="sng" dirty="0" smtClean="0">
              <a:solidFill>
                <a:srgbClr val="7030A0"/>
              </a:solidFill>
            </a:endParaRP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 dirty="0" smtClean="0"/>
              <a:t>Social contexts in which infant emotional and personality development occur:</a:t>
            </a:r>
          </a:p>
          <a:p>
            <a:pPr>
              <a:lnSpc>
                <a:spcPct val="90000"/>
              </a:lnSpc>
            </a:pPr>
            <a:endParaRPr lang="en-US" altLang="zh-TW" sz="2000" b="1" dirty="0" smtClean="0"/>
          </a:p>
          <a:p>
            <a:pPr lvl="1">
              <a:lnSpc>
                <a:spcPct val="135000"/>
              </a:lnSpc>
            </a:pPr>
            <a:r>
              <a:rPr lang="en-US" altLang="zh-TW" sz="2000" b="1" dirty="0" smtClean="0"/>
              <a:t>Family:</a:t>
            </a:r>
          </a:p>
          <a:p>
            <a:pPr lvl="2">
              <a:lnSpc>
                <a:spcPct val="135000"/>
              </a:lnSpc>
            </a:pPr>
            <a:r>
              <a:rPr lang="en-US" altLang="zh-TW" sz="1900" dirty="0" smtClean="0">
                <a:solidFill>
                  <a:srgbClr val="FF0000"/>
                </a:solidFill>
              </a:rPr>
              <a:t>Adjustment of parents</a:t>
            </a:r>
            <a:r>
              <a:rPr lang="en-US" altLang="zh-TW" sz="1900" dirty="0" smtClean="0"/>
              <a:t> during infant</a:t>
            </a:r>
            <a:r>
              <a:rPr lang="en-US" altLang="zh-TW" sz="1900" dirty="0" smtClean="0">
                <a:latin typeface="Times New Roman" pitchFamily="18" charset="0"/>
              </a:rPr>
              <a:t>’</a:t>
            </a:r>
            <a:r>
              <a:rPr lang="en-US" altLang="zh-TW" sz="1900" dirty="0" smtClean="0"/>
              <a:t>s 1st years.</a:t>
            </a:r>
          </a:p>
          <a:p>
            <a:pPr lvl="2">
              <a:lnSpc>
                <a:spcPct val="135000"/>
              </a:lnSpc>
            </a:pPr>
            <a:r>
              <a:rPr lang="en-US" altLang="zh-TW" sz="1900" dirty="0" smtClean="0">
                <a:solidFill>
                  <a:srgbClr val="FF0000"/>
                </a:solidFill>
              </a:rPr>
              <a:t>Infant care competes with parents</a:t>
            </a:r>
            <a:r>
              <a:rPr lang="en-US" altLang="zh-TW" sz="1900" dirty="0" smtClean="0">
                <a:solidFill>
                  <a:srgbClr val="FF0000"/>
                </a:solidFill>
                <a:latin typeface="Times New Roman" pitchFamily="18" charset="0"/>
              </a:rPr>
              <a:t>’</a:t>
            </a:r>
            <a:r>
              <a:rPr lang="en-US" altLang="zh-TW" sz="1900" dirty="0" smtClean="0">
                <a:solidFill>
                  <a:srgbClr val="FF0000"/>
                </a:solidFill>
              </a:rPr>
              <a:t> other interests</a:t>
            </a:r>
            <a:r>
              <a:rPr lang="en-US" altLang="zh-TW" sz="1900" dirty="0" smtClean="0"/>
              <a:t>.</a:t>
            </a:r>
          </a:p>
          <a:p>
            <a:pPr lvl="2">
              <a:lnSpc>
                <a:spcPct val="135000"/>
              </a:lnSpc>
            </a:pPr>
            <a:r>
              <a:rPr lang="en-US" altLang="zh-TW" sz="1900" dirty="0" smtClean="0">
                <a:solidFill>
                  <a:srgbClr val="FF0000"/>
                </a:solidFill>
              </a:rPr>
              <a:t>Marital satisfaction and relationship may change</a:t>
            </a:r>
            <a:r>
              <a:rPr lang="en-US" altLang="zh-TW" sz="1900" dirty="0" smtClean="0"/>
              <a:t>.</a:t>
            </a:r>
          </a:p>
          <a:p>
            <a:pPr lvl="2">
              <a:lnSpc>
                <a:spcPct val="135000"/>
              </a:lnSpc>
            </a:pPr>
            <a:r>
              <a:rPr lang="en-US" altLang="zh-TW" sz="1900" dirty="0" smtClean="0">
                <a:solidFill>
                  <a:srgbClr val="FF0000"/>
                </a:solidFill>
              </a:rPr>
              <a:t>Reciprocal socialization</a:t>
            </a:r>
            <a:r>
              <a:rPr lang="en-US" altLang="zh-TW" sz="1900" dirty="0" smtClean="0"/>
              <a:t>: two-way interaction process.</a:t>
            </a:r>
          </a:p>
          <a:p>
            <a:pPr lvl="2">
              <a:lnSpc>
                <a:spcPct val="135000"/>
              </a:lnSpc>
            </a:pPr>
            <a:r>
              <a:rPr lang="en-US" altLang="zh-TW" sz="1900" dirty="0" smtClean="0">
                <a:solidFill>
                  <a:srgbClr val="FF0000"/>
                </a:solidFill>
              </a:rPr>
              <a:t>Scaffolding</a:t>
            </a:r>
            <a:r>
              <a:rPr lang="en-US" altLang="zh-TW" sz="1900" dirty="0" smtClean="0"/>
              <a:t>: parent supports child</a:t>
            </a:r>
            <a:r>
              <a:rPr lang="en-US" altLang="zh-TW" sz="1900" dirty="0" smtClean="0">
                <a:latin typeface="Times New Roman" pitchFamily="18" charset="0"/>
              </a:rPr>
              <a:t>’</a:t>
            </a:r>
            <a:r>
              <a:rPr lang="en-US" altLang="zh-TW" sz="1900" dirty="0" smtClean="0"/>
              <a:t>s efforts.</a:t>
            </a:r>
          </a:p>
          <a:p>
            <a:pPr lvl="2">
              <a:lnSpc>
                <a:spcPct val="135000"/>
              </a:lnSpc>
            </a:pPr>
            <a:r>
              <a:rPr lang="en-US" altLang="zh-TW" sz="1900" dirty="0" smtClean="0">
                <a:solidFill>
                  <a:srgbClr val="FF0000"/>
                </a:solidFill>
              </a:rPr>
              <a:t>Family is a unit with assigned roles, shared attachments, and containing subsystems of relationships</a:t>
            </a:r>
            <a:r>
              <a:rPr lang="en-US" altLang="zh-TW" sz="1900" dirty="0" smtClean="0"/>
              <a:t>.</a:t>
            </a:r>
          </a:p>
          <a:p>
            <a:pPr>
              <a:lnSpc>
                <a:spcPct val="90000"/>
              </a:lnSpc>
            </a:pPr>
            <a:endParaRPr lang="zh-TW" altLang="en-US" sz="2400" dirty="0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4247F-6DDA-402B-9E01-4546B8905D35}" type="slidenum">
              <a:rPr lang="zh-TW" altLang="en-US"/>
              <a:pPr>
                <a:defRPr/>
              </a:pPr>
              <a:t>71</a:t>
            </a:fld>
            <a:endParaRPr lang="zh-TW" altLang="en-US"/>
          </a:p>
        </p:txBody>
      </p:sp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altLang="zh-TW" sz="2400" smtClean="0"/>
              <a:t>Fathers can be as competent as mothers in care-giving.</a:t>
            </a:r>
          </a:p>
          <a:p>
            <a:pPr>
              <a:lnSpc>
                <a:spcPct val="125000"/>
              </a:lnSpc>
            </a:pPr>
            <a:r>
              <a:rPr lang="en-US" altLang="zh-TW" sz="2400" smtClean="0">
                <a:solidFill>
                  <a:srgbClr val="FF0000"/>
                </a:solidFill>
              </a:rPr>
              <a:t>Maternal interactions center on child-care activities</a:t>
            </a:r>
            <a:r>
              <a:rPr lang="en-US" altLang="zh-TW" sz="2400" smtClean="0"/>
              <a:t>. </a:t>
            </a:r>
          </a:p>
          <a:p>
            <a:pPr>
              <a:lnSpc>
                <a:spcPct val="125000"/>
              </a:lnSpc>
            </a:pPr>
            <a:r>
              <a:rPr lang="en-US" altLang="zh-TW" sz="2400" smtClean="0"/>
              <a:t>Paternal interactions tend to be play-centered.</a:t>
            </a:r>
          </a:p>
          <a:p>
            <a:pPr>
              <a:lnSpc>
                <a:spcPct val="125000"/>
              </a:lnSpc>
            </a:pPr>
            <a:r>
              <a:rPr lang="en-US" altLang="zh-TW" sz="2400" smtClean="0"/>
              <a:t>In stressful situations, infants tend to prefer comfort from mother over that from father.</a:t>
            </a:r>
          </a:p>
          <a:p>
            <a:pPr>
              <a:lnSpc>
                <a:spcPct val="125000"/>
              </a:lnSpc>
            </a:pPr>
            <a:r>
              <a:rPr lang="en-US" altLang="zh-TW" sz="2400" smtClean="0"/>
              <a:t>One study explored effects of parental roles in Sweden:</a:t>
            </a:r>
          </a:p>
          <a:p>
            <a:pPr lvl="1">
              <a:lnSpc>
                <a:spcPct val="125000"/>
              </a:lnSpc>
            </a:pPr>
            <a:r>
              <a:rPr lang="en-US" altLang="zh-TW" sz="2400" smtClean="0"/>
              <a:t>Father was primary caregiver.</a:t>
            </a:r>
          </a:p>
          <a:p>
            <a:pPr lvl="1">
              <a:lnSpc>
                <a:spcPct val="125000"/>
              </a:lnSpc>
            </a:pPr>
            <a:r>
              <a:rPr lang="en-US" altLang="zh-TW" sz="2400" smtClean="0"/>
              <a:t>Mother was full-time wage earner.</a:t>
            </a:r>
          </a:p>
          <a:p>
            <a:pPr>
              <a:lnSpc>
                <a:spcPct val="90000"/>
              </a:lnSpc>
            </a:pPr>
            <a:endParaRPr lang="zh-TW" altLang="en-US" sz="2400" smtClean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CE485-226E-4758-B554-FA8CD6BD8F3B}" type="slidenum">
              <a:rPr lang="zh-TW" altLang="en-US"/>
              <a:pPr>
                <a:defRPr/>
              </a:pPr>
              <a:t>72</a:t>
            </a:fld>
            <a:endParaRPr lang="zh-TW" altLang="en-US"/>
          </a:p>
        </p:txBody>
      </p:sp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000" b="1" dirty="0" smtClean="0">
                <a:solidFill>
                  <a:srgbClr val="7030A0"/>
                </a:solidFill>
              </a:rPr>
              <a:t>Quality of child care affected by:  </a:t>
            </a:r>
          </a:p>
          <a:p>
            <a:pPr lvl="1">
              <a:lnSpc>
                <a:spcPct val="120000"/>
              </a:lnSpc>
            </a:pPr>
            <a:r>
              <a:rPr lang="en-US" altLang="zh-TW" sz="2000" dirty="0" smtClean="0"/>
              <a:t>Group size, child</a:t>
            </a:r>
            <a:r>
              <a:rPr lang="en-US" altLang="zh-TW" sz="2000" dirty="0" smtClean="0">
                <a:latin typeface="Times New Roman" pitchFamily="18" charset="0"/>
              </a:rPr>
              <a:t>–</a:t>
            </a:r>
            <a:r>
              <a:rPr lang="en-US" altLang="zh-TW" sz="2000" dirty="0" smtClean="0"/>
              <a:t>adult ratio, physical environment, caregiver characteristics. </a:t>
            </a:r>
          </a:p>
          <a:p>
            <a:pPr lvl="1">
              <a:lnSpc>
                <a:spcPct val="120000"/>
              </a:lnSpc>
            </a:pPr>
            <a:r>
              <a:rPr lang="en-US" altLang="zh-TW" sz="2000" dirty="0" smtClean="0"/>
              <a:t>High-quality care results in child having better language and cognitive skills, being more cooperative and positive in interactions.</a:t>
            </a:r>
          </a:p>
          <a:p>
            <a:pPr lvl="1">
              <a:lnSpc>
                <a:spcPct val="90000"/>
              </a:lnSpc>
            </a:pPr>
            <a:endParaRPr lang="en-US" altLang="zh-TW" sz="2000" dirty="0" smtClean="0"/>
          </a:p>
          <a:p>
            <a:pPr>
              <a:lnSpc>
                <a:spcPct val="120000"/>
              </a:lnSpc>
            </a:pPr>
            <a:r>
              <a:rPr lang="en-US" altLang="zh-TW" sz="2000" b="1" dirty="0" smtClean="0">
                <a:solidFill>
                  <a:srgbClr val="7030A0"/>
                </a:solidFill>
              </a:rPr>
              <a:t>Quantity of child care affected by:</a:t>
            </a:r>
          </a:p>
          <a:p>
            <a:pPr lvl="1">
              <a:lnSpc>
                <a:spcPct val="120000"/>
              </a:lnSpc>
            </a:pPr>
            <a:r>
              <a:rPr lang="en-US" altLang="zh-TW" sz="2000" dirty="0" smtClean="0"/>
              <a:t>More time in child care during first 3 years of life led to fewer positive interactions with mother.</a:t>
            </a:r>
          </a:p>
          <a:p>
            <a:pPr lvl="1">
              <a:lnSpc>
                <a:spcPct val="120000"/>
              </a:lnSpc>
            </a:pPr>
            <a:r>
              <a:rPr lang="en-US" altLang="zh-TW" sz="2000" dirty="0" smtClean="0"/>
              <a:t>The more time spent in childcare, the higher the rates of illness.</a:t>
            </a:r>
          </a:p>
          <a:p>
            <a:pPr>
              <a:lnSpc>
                <a:spcPct val="90000"/>
              </a:lnSpc>
            </a:pPr>
            <a:endParaRPr lang="zh-TW" altLang="en-US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D21AD-47C5-4B83-BED9-C122C90C03D7}" type="slidenum">
              <a:rPr lang="zh-TW" altLang="en-US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u="sng" dirty="0" smtClean="0">
                <a:solidFill>
                  <a:srgbClr val="7030A0"/>
                </a:solidFill>
              </a:rPr>
              <a:t>Intelligence</a:t>
            </a:r>
          </a:p>
          <a:p>
            <a:pPr eaLnBrk="1" hangingPunct="1"/>
            <a:r>
              <a:rPr lang="en-US" altLang="zh-TW" dirty="0" smtClean="0"/>
              <a:t>Heredity exerts a strong influence on general intelligence and on specific abilities such as </a:t>
            </a:r>
            <a:r>
              <a:rPr lang="en-US" altLang="zh-TW" b="1" dirty="0" smtClean="0">
                <a:solidFill>
                  <a:srgbClr val="FF0000"/>
                </a:solidFill>
              </a:rPr>
              <a:t>memory, verbal ability, and spatial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空間</a:t>
            </a:r>
            <a:r>
              <a:rPr lang="en-US" altLang="zh-TW" b="1" dirty="0" smtClean="0">
                <a:solidFill>
                  <a:srgbClr val="FF0000"/>
                </a:solidFill>
              </a:rPr>
              <a:t>) ability</a:t>
            </a:r>
            <a:r>
              <a:rPr lang="en-US" altLang="zh-TW" dirty="0" smtClean="0"/>
              <a:t>.</a:t>
            </a:r>
          </a:p>
          <a:p>
            <a:pPr eaLnBrk="1" hangingPunct="1"/>
            <a:r>
              <a:rPr lang="en-US" altLang="zh-TW" dirty="0" smtClean="0"/>
              <a:t>Intelligence </a:t>
            </a:r>
            <a:r>
              <a:rPr lang="en-US" altLang="zh-TW" dirty="0" smtClean="0">
                <a:solidFill>
                  <a:srgbClr val="FF0000"/>
                </a:solidFill>
              </a:rPr>
              <a:t>depends in part on brain size and structure</a:t>
            </a:r>
            <a:r>
              <a:rPr lang="en-US" altLang="zh-TW" dirty="0" smtClean="0"/>
              <a:t>, which are under strong genetic (</a:t>
            </a:r>
            <a:r>
              <a:rPr lang="zh-TW" altLang="en-US" dirty="0" smtClean="0"/>
              <a:t>遺傳性</a:t>
            </a:r>
            <a:r>
              <a:rPr lang="en-US" altLang="zh-TW" dirty="0" smtClean="0"/>
              <a:t>control. )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45754-BF74-4B1A-A243-486A96CFA24B}" type="slidenum">
              <a:rPr lang="zh-TW" altLang="en-US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u="sng" dirty="0" smtClean="0">
                <a:solidFill>
                  <a:srgbClr val="7030A0"/>
                </a:solidFill>
              </a:rPr>
              <a:t>Personality and psychopathology</a:t>
            </a:r>
          </a:p>
          <a:p>
            <a:pPr eaLnBrk="1" hangingPunct="1"/>
            <a:r>
              <a:rPr lang="en-US" altLang="zh-TW" dirty="0" smtClean="0"/>
              <a:t>Scientists have identified genes directly linked with specific aspects of personality such as a trait called neuroticism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神經機能病</a:t>
            </a:r>
            <a:r>
              <a:rPr lang="en-US" altLang="zh-TW" dirty="0" smtClean="0"/>
              <a:t>), which may </a:t>
            </a:r>
            <a:r>
              <a:rPr lang="en-US" altLang="zh-TW" b="1" dirty="0" smtClean="0">
                <a:solidFill>
                  <a:srgbClr val="7030A0"/>
                </a:solidFill>
              </a:rPr>
              <a:t>contribute to depression and anxiety</a:t>
            </a:r>
            <a:r>
              <a:rPr lang="en-US" altLang="zh-TW" dirty="0" smtClean="0"/>
              <a:t>.</a:t>
            </a:r>
            <a:endParaRPr lang="zh-TW" alt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3917</Words>
  <Application>Microsoft Office PowerPoint</Application>
  <PresentationFormat>如螢幕大小 (4:3)</PresentationFormat>
  <Paragraphs>411</Paragraphs>
  <Slides>72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72</vt:i4>
      </vt:variant>
    </vt:vector>
  </HeadingPairs>
  <TitlesOfParts>
    <vt:vector size="74" baseType="lpstr">
      <vt:lpstr>Office 佈景主題</vt:lpstr>
      <vt:lpstr>Bitmap Image</vt:lpstr>
      <vt:lpstr>Human Growth and Social Environment</vt:lpstr>
      <vt:lpstr>PowerPoint 簡報</vt:lpstr>
      <vt:lpstr>Nature and Nurture: influences of heredity and environment</vt:lpstr>
      <vt:lpstr>How heredity  and environment work together </vt:lpstr>
      <vt:lpstr>PowerPoint 簡報</vt:lpstr>
      <vt:lpstr>PowerPoint 簡報</vt:lpstr>
      <vt:lpstr>Some characteristics influenced by heredity and environment</vt:lpstr>
      <vt:lpstr>PowerPoint 簡報</vt:lpstr>
      <vt:lpstr>PowerPoint 簡報</vt:lpstr>
      <vt:lpstr>PowerPoint 簡報</vt:lpstr>
      <vt:lpstr>PowerPoint 簡報</vt:lpstr>
      <vt:lpstr>Stages of prenatal development</vt:lpstr>
      <vt:lpstr>Teratogens and Timing of Their Effects on Prenatal Development</vt:lpstr>
      <vt:lpstr>PowerPoint 簡報</vt:lpstr>
      <vt:lpstr>Environmental influences:  Maternal factors</vt:lpstr>
      <vt:lpstr>PowerPoint 簡報</vt:lpstr>
      <vt:lpstr>PowerPoint 簡報</vt:lpstr>
      <vt:lpstr>PowerPoint 簡報</vt:lpstr>
      <vt:lpstr>PowerPoint 簡報</vt:lpstr>
      <vt:lpstr>PowerPoint 簡報</vt:lpstr>
      <vt:lpstr>Environmental influences:  Paternal Factors</vt:lpstr>
      <vt:lpstr>Monitoring and promoting prenatal development</vt:lpstr>
      <vt:lpstr>PowerPoint 簡報</vt:lpstr>
      <vt:lpstr>PowerPoint 簡報</vt:lpstr>
      <vt:lpstr>PowerPoint 簡報</vt:lpstr>
      <vt:lpstr>Language Development   Changes in Proportions of the Human Body During Growth</vt:lpstr>
      <vt:lpstr>Early sensory capacities</vt:lpstr>
      <vt:lpstr>PowerPoint 簡報</vt:lpstr>
      <vt:lpstr>PowerPoint 簡報</vt:lpstr>
      <vt:lpstr>PowerPoint 簡報</vt:lpstr>
      <vt:lpstr>Motor development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Cognitive Development</vt:lpstr>
      <vt:lpstr>PowerPoint 簡報</vt:lpstr>
      <vt:lpstr>PowerPoint 簡報</vt:lpstr>
      <vt:lpstr>Object Permanence 持久（性）</vt:lpstr>
      <vt:lpstr>Studying cognitive development –  six approaches</vt:lpstr>
      <vt:lpstr>PowerPoint 簡報</vt:lpstr>
      <vt:lpstr>PowerPoint 簡報</vt:lpstr>
      <vt:lpstr>  Language Development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Influences early language development</vt:lpstr>
      <vt:lpstr>PowerPoint 簡報</vt:lpstr>
      <vt:lpstr> Emotional and Personality Development Temperament (性情)</vt:lpstr>
      <vt:lpstr>Three temperament patterns</vt:lpstr>
      <vt:lpstr>PowerPoint 簡報</vt:lpstr>
      <vt:lpstr>Foundations of psycho-social development</vt:lpstr>
      <vt:lpstr>Developmental issues in  infancy (嬰兒期)</vt:lpstr>
      <vt:lpstr>PowerPoint 簡報</vt:lpstr>
      <vt:lpstr>Developing attachments   (Still face experiment)</vt:lpstr>
      <vt:lpstr>PowerPoint 簡報</vt:lpstr>
      <vt:lpstr>PowerPoint 簡報</vt:lpstr>
      <vt:lpstr>PowerPoint 簡報</vt:lpstr>
      <vt:lpstr>PowerPoint 簡報</vt:lpstr>
      <vt:lpstr>Development of autonomy</vt:lpstr>
      <vt:lpstr>The roots (基礎) of moral development</vt:lpstr>
      <vt:lpstr>PowerPoint 簡報</vt:lpstr>
      <vt:lpstr>Social Contexts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growth and Social Environment</dc:title>
  <dc:creator>cat</dc:creator>
  <cp:lastModifiedBy>carray</cp:lastModifiedBy>
  <cp:revision>84</cp:revision>
  <dcterms:created xsi:type="dcterms:W3CDTF">2011-09-04T15:35:13Z</dcterms:created>
  <dcterms:modified xsi:type="dcterms:W3CDTF">2013-10-14T18:20:42Z</dcterms:modified>
</cp:coreProperties>
</file>